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86" r:id="rId7"/>
    <p:sldId id="257" r:id="rId8"/>
    <p:sldId id="260" r:id="rId9"/>
    <p:sldId id="292" r:id="rId10"/>
    <p:sldId id="288" r:id="rId11"/>
    <p:sldId id="294" r:id="rId12"/>
    <p:sldId id="266" r:id="rId13"/>
    <p:sldId id="283" r:id="rId14"/>
    <p:sldId id="285" r:id="rId15"/>
    <p:sldId id="291" r:id="rId16"/>
    <p:sldId id="268" r:id="rId17"/>
    <p:sldId id="304" r:id="rId18"/>
    <p:sldId id="273" r:id="rId19"/>
    <p:sldId id="274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116473AC-D0E2-BAF9-8EEB-88B3FB2F2211}" name="Garcia, John" initials="GJ" userId="S::johnny.garcia@ed.gov::7e6f33fc-c8bd-422a-ab46-0b1a94ad2e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4F"/>
    <a:srgbClr val="026AA2"/>
    <a:srgbClr val="FFFAE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F3ECA-64C7-B345-9678-1787328F91A1}" v="1" dt="2024-07-22T23:09:51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1"/>
  </p:normalViewPr>
  <p:slideViewPr>
    <p:cSldViewPr snapToGrid="0">
      <p:cViewPr varScale="1">
        <p:scale>
          <a:sx n="102" d="100"/>
          <a:sy n="102" d="100"/>
        </p:scale>
        <p:origin x="19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erso, Pablo" userId="b9b276b4-3145-4f9a-8563-b133bb430f6f" providerId="ADAL" clId="{5437FE00-3E60-0340-AE16-28D105558343}"/>
    <pc:docChg chg="">
      <pc:chgData name="Traverso, Pablo" userId="b9b276b4-3145-4f9a-8563-b133bb430f6f" providerId="ADAL" clId="{5437FE00-3E60-0340-AE16-28D105558343}" dt="2024-06-21T21:50:19.151" v="0"/>
      <pc:docMkLst>
        <pc:docMk/>
      </pc:docMkLst>
      <pc:sldChg chg="delCm">
        <pc:chgData name="Traverso, Pablo" userId="b9b276b4-3145-4f9a-8563-b133bb430f6f" providerId="ADAL" clId="{5437FE00-3E60-0340-AE16-28D105558343}" dt="2024-06-21T21:50:19.151" v="0"/>
        <pc:sldMkLst>
          <pc:docMk/>
          <pc:sldMk cId="1269701825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raverso, Pablo" userId="b9b276b4-3145-4f9a-8563-b133bb430f6f" providerId="ADAL" clId="{5437FE00-3E60-0340-AE16-28D105558343}" dt="2024-06-21T21:50:19.151" v="0"/>
              <pc2:cmMkLst xmlns:pc2="http://schemas.microsoft.com/office/powerpoint/2019/9/main/command">
                <pc:docMk/>
                <pc:sldMk cId="1269701825" sldId="288"/>
                <pc2:cmMk id="{75C91DA8-27D8-410C-A931-55AD7D10CA49}"/>
              </pc2:cmMkLst>
            </pc226:cmChg>
          </p:ext>
        </pc:extLst>
      </pc:sldChg>
    </pc:docChg>
  </pc:docChgLst>
  <pc:docChgLst>
    <pc:chgData name="Traverso, Pablo" userId="b9b276b4-3145-4f9a-8563-b133bb430f6f" providerId="ADAL" clId="{F45F3ECA-64C7-B345-9678-1787328F91A1}"/>
    <pc:docChg chg="undo custSel modSld">
      <pc:chgData name="Traverso, Pablo" userId="b9b276b4-3145-4f9a-8563-b133bb430f6f" providerId="ADAL" clId="{F45F3ECA-64C7-B345-9678-1787328F91A1}" dt="2024-07-22T23:10:11.272" v="207" actId="962"/>
      <pc:docMkLst>
        <pc:docMk/>
      </pc:docMkLst>
      <pc:sldChg chg="modSp mod">
        <pc:chgData name="Traverso, Pablo" userId="b9b276b4-3145-4f9a-8563-b133bb430f6f" providerId="ADAL" clId="{F45F3ECA-64C7-B345-9678-1787328F91A1}" dt="2024-07-22T23:08:48.092" v="0" actId="962"/>
        <pc:sldMkLst>
          <pc:docMk/>
          <pc:sldMk cId="1063101658" sldId="260"/>
        </pc:sldMkLst>
        <pc:picChg chg="mod">
          <ac:chgData name="Traverso, Pablo" userId="b9b276b4-3145-4f9a-8563-b133bb430f6f" providerId="ADAL" clId="{F45F3ECA-64C7-B345-9678-1787328F91A1}" dt="2024-07-22T23:08:48.092" v="0" actId="962"/>
          <ac:picMkLst>
            <pc:docMk/>
            <pc:sldMk cId="1063101658" sldId="260"/>
            <ac:picMk id="19" creationId="{E9317508-F797-A014-DF13-7C3481BE54D5}"/>
          </ac:picMkLst>
        </pc:picChg>
      </pc:sldChg>
      <pc:sldChg chg="modSp mod">
        <pc:chgData name="Traverso, Pablo" userId="b9b276b4-3145-4f9a-8563-b133bb430f6f" providerId="ADAL" clId="{F45F3ECA-64C7-B345-9678-1787328F91A1}" dt="2024-07-22T23:08:51.736" v="1" actId="962"/>
        <pc:sldMkLst>
          <pc:docMk/>
          <pc:sldMk cId="3369889670" sldId="283"/>
        </pc:sldMkLst>
        <pc:picChg chg="mod">
          <ac:chgData name="Traverso, Pablo" userId="b9b276b4-3145-4f9a-8563-b133bb430f6f" providerId="ADAL" clId="{F45F3ECA-64C7-B345-9678-1787328F91A1}" dt="2024-07-22T23:08:51.736" v="1" actId="962"/>
          <ac:picMkLst>
            <pc:docMk/>
            <pc:sldMk cId="3369889670" sldId="283"/>
            <ac:picMk id="19" creationId="{E9317508-F797-A014-DF13-7C3481BE54D5}"/>
          </ac:picMkLst>
        </pc:picChg>
      </pc:sldChg>
      <pc:sldChg chg="modSp mod">
        <pc:chgData name="Traverso, Pablo" userId="b9b276b4-3145-4f9a-8563-b133bb430f6f" providerId="ADAL" clId="{F45F3ECA-64C7-B345-9678-1787328F91A1}" dt="2024-07-22T23:09:25.626" v="17" actId="962"/>
        <pc:sldMkLst>
          <pc:docMk/>
          <pc:sldMk cId="4233859534" sldId="285"/>
        </pc:sldMkLst>
        <pc:picChg chg="mod">
          <ac:chgData name="Traverso, Pablo" userId="b9b276b4-3145-4f9a-8563-b133bb430f6f" providerId="ADAL" clId="{F45F3ECA-64C7-B345-9678-1787328F91A1}" dt="2024-07-22T23:09:13.178" v="13" actId="962"/>
          <ac:picMkLst>
            <pc:docMk/>
            <pc:sldMk cId="4233859534" sldId="285"/>
            <ac:picMk id="6" creationId="{F186B4E2-356D-3C3C-C49D-45549C821744}"/>
          </ac:picMkLst>
        </pc:picChg>
        <pc:picChg chg="mod">
          <ac:chgData name="Traverso, Pablo" userId="b9b276b4-3145-4f9a-8563-b133bb430f6f" providerId="ADAL" clId="{F45F3ECA-64C7-B345-9678-1787328F91A1}" dt="2024-07-22T23:09:20.829" v="15" actId="962"/>
          <ac:picMkLst>
            <pc:docMk/>
            <pc:sldMk cId="4233859534" sldId="285"/>
            <ac:picMk id="8" creationId="{7E0ECA6E-5746-1CC1-E83A-9A798E8A364D}"/>
          </ac:picMkLst>
        </pc:picChg>
        <pc:picChg chg="mod">
          <ac:chgData name="Traverso, Pablo" userId="b9b276b4-3145-4f9a-8563-b133bb430f6f" providerId="ADAL" clId="{F45F3ECA-64C7-B345-9678-1787328F91A1}" dt="2024-07-22T23:09:10.038" v="9" actId="962"/>
          <ac:picMkLst>
            <pc:docMk/>
            <pc:sldMk cId="4233859534" sldId="285"/>
            <ac:picMk id="10" creationId="{9A5E1737-B92D-EB3D-3322-1DFE5DCFD85E}"/>
          </ac:picMkLst>
        </pc:picChg>
        <pc:picChg chg="mod">
          <ac:chgData name="Traverso, Pablo" userId="b9b276b4-3145-4f9a-8563-b133bb430f6f" providerId="ADAL" clId="{F45F3ECA-64C7-B345-9678-1787328F91A1}" dt="2024-07-22T23:09:25.626" v="17" actId="962"/>
          <ac:picMkLst>
            <pc:docMk/>
            <pc:sldMk cId="4233859534" sldId="285"/>
            <ac:picMk id="12" creationId="{549143BF-D9E1-4AE2-8CE2-FEE22FDE806A}"/>
          </ac:picMkLst>
        </pc:picChg>
      </pc:sldChg>
      <pc:sldChg chg="modSp mod">
        <pc:chgData name="Traverso, Pablo" userId="b9b276b4-3145-4f9a-8563-b133bb430f6f" providerId="ADAL" clId="{F45F3ECA-64C7-B345-9678-1787328F91A1}" dt="2024-07-22T23:09:46.836" v="199" actId="962"/>
        <pc:sldMkLst>
          <pc:docMk/>
          <pc:sldMk cId="3255678148" sldId="291"/>
        </pc:sldMkLst>
        <pc:picChg chg="mod">
          <ac:chgData name="Traverso, Pablo" userId="b9b276b4-3145-4f9a-8563-b133bb430f6f" providerId="ADAL" clId="{F45F3ECA-64C7-B345-9678-1787328F91A1}" dt="2024-07-22T23:09:46.836" v="199" actId="962"/>
          <ac:picMkLst>
            <pc:docMk/>
            <pc:sldMk cId="3255678148" sldId="291"/>
            <ac:picMk id="7" creationId="{05497007-C467-800C-388F-0B1ED9F4C558}"/>
          </ac:picMkLst>
        </pc:picChg>
      </pc:sldChg>
      <pc:sldChg chg="modSp mod">
        <pc:chgData name="Traverso, Pablo" userId="b9b276b4-3145-4f9a-8563-b133bb430f6f" providerId="ADAL" clId="{F45F3ECA-64C7-B345-9678-1787328F91A1}" dt="2024-07-22T23:10:11.272" v="207" actId="962"/>
        <pc:sldMkLst>
          <pc:docMk/>
          <pc:sldMk cId="953159904" sldId="302"/>
        </pc:sldMkLst>
        <pc:picChg chg="mod">
          <ac:chgData name="Traverso, Pablo" userId="b9b276b4-3145-4f9a-8563-b133bb430f6f" providerId="ADAL" clId="{F45F3ECA-64C7-B345-9678-1787328F91A1}" dt="2024-07-22T23:10:11.272" v="207" actId="962"/>
          <ac:picMkLst>
            <pc:docMk/>
            <pc:sldMk cId="953159904" sldId="302"/>
            <ac:picMk id="6" creationId="{0AE97ACF-94FC-7B27-CC90-E50694621CC4}"/>
          </ac:picMkLst>
        </pc:picChg>
      </pc:sldChg>
      <pc:sldChg chg="addSp delSp modSp mod">
        <pc:chgData name="Traverso, Pablo" userId="b9b276b4-3145-4f9a-8563-b133bb430f6f" providerId="ADAL" clId="{F45F3ECA-64C7-B345-9678-1787328F91A1}" dt="2024-07-22T23:10:02.985" v="206" actId="962"/>
        <pc:sldMkLst>
          <pc:docMk/>
          <pc:sldMk cId="1154474697" sldId="304"/>
        </pc:sldMkLst>
        <pc:spChg chg="add del mod">
          <ac:chgData name="Traverso, Pablo" userId="b9b276b4-3145-4f9a-8563-b133bb430f6f" providerId="ADAL" clId="{F45F3ECA-64C7-B345-9678-1787328F91A1}" dt="2024-07-22T23:09:54.437" v="202"/>
          <ac:spMkLst>
            <pc:docMk/>
            <pc:sldMk cId="1154474697" sldId="304"/>
            <ac:spMk id="2" creationId="{05726264-25BC-0A32-B80B-31E0D450F060}"/>
          </ac:spMkLst>
        </pc:spChg>
        <pc:picChg chg="mod">
          <ac:chgData name="Traverso, Pablo" userId="b9b276b4-3145-4f9a-8563-b133bb430f6f" providerId="ADAL" clId="{F45F3ECA-64C7-B345-9678-1787328F91A1}" dt="2024-07-22T23:10:02.985" v="206" actId="962"/>
          <ac:picMkLst>
            <pc:docMk/>
            <pc:sldMk cId="1154474697" sldId="304"/>
            <ac:picMk id="9" creationId="{B7EA084B-FFBD-F031-F775-4C205D42C0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ECC4D-EF89-4369-9179-08522C6D47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E18DFD-5FFA-469A-8852-944BF126DF20}">
      <dgm:prSet phldrT="[Text]"/>
      <dgm:spPr/>
      <dgm:t>
        <a:bodyPr/>
        <a:lstStyle/>
        <a:p>
          <a:r>
            <a:rPr lang="en-US"/>
            <a:t>Module 1: Introduction to College Scorecard</a:t>
          </a:r>
        </a:p>
      </dgm:t>
    </dgm:pt>
    <dgm:pt modelId="{0FEBEB3B-2ECD-4AF4-9F60-A890CDDFDC18}" type="parTrans" cxnId="{DCA5EDF6-8C46-44E9-AD86-13CEBC5C6D4B}">
      <dgm:prSet/>
      <dgm:spPr/>
      <dgm:t>
        <a:bodyPr/>
        <a:lstStyle/>
        <a:p>
          <a:endParaRPr lang="en-US"/>
        </a:p>
      </dgm:t>
    </dgm:pt>
    <dgm:pt modelId="{9F6EB471-EEDD-432F-8349-D95ED022A71B}" type="sibTrans" cxnId="{DCA5EDF6-8C46-44E9-AD86-13CEBC5C6D4B}">
      <dgm:prSet/>
      <dgm:spPr/>
      <dgm:t>
        <a:bodyPr/>
        <a:lstStyle/>
        <a:p>
          <a:endParaRPr lang="en-US"/>
        </a:p>
      </dgm:t>
    </dgm:pt>
    <dgm:pt modelId="{ADE3E2EE-04CD-4C9B-B147-CEE151FF044F}">
      <dgm:prSet phldrT="[Text]"/>
      <dgm:spPr/>
      <dgm:t>
        <a:bodyPr/>
        <a:lstStyle/>
        <a:p>
          <a:r>
            <a:rPr lang="en-US"/>
            <a:t>Module 2: Navigating and Utilizing College Scorecard</a:t>
          </a:r>
        </a:p>
      </dgm:t>
    </dgm:pt>
    <dgm:pt modelId="{BC91929B-ADB5-4536-B450-E2862672A628}" type="parTrans" cxnId="{7E1C237B-6A45-4CB5-8EB9-A34F34E17FC0}">
      <dgm:prSet/>
      <dgm:spPr/>
      <dgm:t>
        <a:bodyPr/>
        <a:lstStyle/>
        <a:p>
          <a:endParaRPr lang="en-US"/>
        </a:p>
      </dgm:t>
    </dgm:pt>
    <dgm:pt modelId="{A7E097B2-592D-4B94-86CF-6926D2E4AA3C}" type="sibTrans" cxnId="{7E1C237B-6A45-4CB5-8EB9-A34F34E17FC0}">
      <dgm:prSet/>
      <dgm:spPr/>
      <dgm:t>
        <a:bodyPr/>
        <a:lstStyle/>
        <a:p>
          <a:endParaRPr lang="en-US"/>
        </a:p>
      </dgm:t>
    </dgm:pt>
    <dgm:pt modelId="{23135319-44C2-4936-86B7-E5D08EB2E3EF}">
      <dgm:prSet phldrT="[Text]"/>
      <dgm:spPr/>
      <dgm:t>
        <a:bodyPr/>
        <a:lstStyle/>
        <a:p>
          <a:r>
            <a:rPr lang="en-US"/>
            <a:t>Module 3: Practical Application of College Scorecard</a:t>
          </a:r>
        </a:p>
      </dgm:t>
    </dgm:pt>
    <dgm:pt modelId="{B5E9927C-1FFA-4DC6-A4CC-DAE3B3BE6A61}" type="parTrans" cxnId="{87C8FBCD-B4CD-4C52-9EA1-20E6D3E1A207}">
      <dgm:prSet/>
      <dgm:spPr/>
      <dgm:t>
        <a:bodyPr/>
        <a:lstStyle/>
        <a:p>
          <a:endParaRPr lang="en-US"/>
        </a:p>
      </dgm:t>
    </dgm:pt>
    <dgm:pt modelId="{41859BF0-1734-4CFF-814C-5DAD95FBA7E2}" type="sibTrans" cxnId="{87C8FBCD-B4CD-4C52-9EA1-20E6D3E1A207}">
      <dgm:prSet/>
      <dgm:spPr/>
      <dgm:t>
        <a:bodyPr/>
        <a:lstStyle/>
        <a:p>
          <a:endParaRPr lang="en-US"/>
        </a:p>
      </dgm:t>
    </dgm:pt>
    <dgm:pt modelId="{AD229597-2BF3-4902-B232-2CCC3DA55931}" type="pres">
      <dgm:prSet presAssocID="{18BECC4D-EF89-4369-9179-08522C6D47F0}" presName="Name0" presStyleCnt="0">
        <dgm:presLayoutVars>
          <dgm:dir/>
          <dgm:resizeHandles val="exact"/>
        </dgm:presLayoutVars>
      </dgm:prSet>
      <dgm:spPr/>
    </dgm:pt>
    <dgm:pt modelId="{F6120D25-F3E5-47F0-B58E-B238CFDEADAB}" type="pres">
      <dgm:prSet presAssocID="{4AE18DFD-5FFA-469A-8852-944BF126DF20}" presName="node" presStyleLbl="node1" presStyleIdx="0" presStyleCnt="3">
        <dgm:presLayoutVars>
          <dgm:bulletEnabled val="1"/>
        </dgm:presLayoutVars>
      </dgm:prSet>
      <dgm:spPr/>
    </dgm:pt>
    <dgm:pt modelId="{8057DB7D-7582-461A-9851-B9715D3CF5B0}" type="pres">
      <dgm:prSet presAssocID="{9F6EB471-EEDD-432F-8349-D95ED022A71B}" presName="sibTrans" presStyleLbl="sibTrans2D1" presStyleIdx="0" presStyleCnt="2"/>
      <dgm:spPr/>
    </dgm:pt>
    <dgm:pt modelId="{341BE437-BC82-475E-8AB7-CD6DE80C9A64}" type="pres">
      <dgm:prSet presAssocID="{9F6EB471-EEDD-432F-8349-D95ED022A71B}" presName="connectorText" presStyleLbl="sibTrans2D1" presStyleIdx="0" presStyleCnt="2"/>
      <dgm:spPr/>
    </dgm:pt>
    <dgm:pt modelId="{964E6E9A-6889-48A2-A867-DCE4F1E0229C}" type="pres">
      <dgm:prSet presAssocID="{ADE3E2EE-04CD-4C9B-B147-CEE151FF044F}" presName="node" presStyleLbl="node1" presStyleIdx="1" presStyleCnt="3">
        <dgm:presLayoutVars>
          <dgm:bulletEnabled val="1"/>
        </dgm:presLayoutVars>
      </dgm:prSet>
      <dgm:spPr/>
    </dgm:pt>
    <dgm:pt modelId="{56488339-B086-44EB-A365-E54ED95C83C6}" type="pres">
      <dgm:prSet presAssocID="{A7E097B2-592D-4B94-86CF-6926D2E4AA3C}" presName="sibTrans" presStyleLbl="sibTrans2D1" presStyleIdx="1" presStyleCnt="2"/>
      <dgm:spPr/>
    </dgm:pt>
    <dgm:pt modelId="{5F5BA995-2CB5-4F61-A8FF-3D26D4DD6FC5}" type="pres">
      <dgm:prSet presAssocID="{A7E097B2-592D-4B94-86CF-6926D2E4AA3C}" presName="connectorText" presStyleLbl="sibTrans2D1" presStyleIdx="1" presStyleCnt="2"/>
      <dgm:spPr/>
    </dgm:pt>
    <dgm:pt modelId="{E77C2A25-7931-4198-9E21-924EE5863FB4}" type="pres">
      <dgm:prSet presAssocID="{23135319-44C2-4936-86B7-E5D08EB2E3EF}" presName="node" presStyleLbl="node1" presStyleIdx="2" presStyleCnt="3">
        <dgm:presLayoutVars>
          <dgm:bulletEnabled val="1"/>
        </dgm:presLayoutVars>
      </dgm:prSet>
      <dgm:spPr/>
    </dgm:pt>
  </dgm:ptLst>
  <dgm:cxnLst>
    <dgm:cxn modelId="{84868A0E-BCE6-4280-A251-88C356CD5EB2}" type="presOf" srcId="{A7E097B2-592D-4B94-86CF-6926D2E4AA3C}" destId="{56488339-B086-44EB-A365-E54ED95C83C6}" srcOrd="0" destOrd="0" presId="urn:microsoft.com/office/officeart/2005/8/layout/process1"/>
    <dgm:cxn modelId="{5C17081F-A8B7-4980-999D-006B22DF515F}" type="presOf" srcId="{18BECC4D-EF89-4369-9179-08522C6D47F0}" destId="{AD229597-2BF3-4902-B232-2CCC3DA55931}" srcOrd="0" destOrd="0" presId="urn:microsoft.com/office/officeart/2005/8/layout/process1"/>
    <dgm:cxn modelId="{57E6C948-7958-4C3C-9D08-441311C9FBCC}" type="presOf" srcId="{9F6EB471-EEDD-432F-8349-D95ED022A71B}" destId="{341BE437-BC82-475E-8AB7-CD6DE80C9A64}" srcOrd="1" destOrd="0" presId="urn:microsoft.com/office/officeart/2005/8/layout/process1"/>
    <dgm:cxn modelId="{56839279-D070-4914-9C65-1B511AD3A8A5}" type="presOf" srcId="{4AE18DFD-5FFA-469A-8852-944BF126DF20}" destId="{F6120D25-F3E5-47F0-B58E-B238CFDEADAB}" srcOrd="0" destOrd="0" presId="urn:microsoft.com/office/officeart/2005/8/layout/process1"/>
    <dgm:cxn modelId="{7E1C237B-6A45-4CB5-8EB9-A34F34E17FC0}" srcId="{18BECC4D-EF89-4369-9179-08522C6D47F0}" destId="{ADE3E2EE-04CD-4C9B-B147-CEE151FF044F}" srcOrd="1" destOrd="0" parTransId="{BC91929B-ADB5-4536-B450-E2862672A628}" sibTransId="{A7E097B2-592D-4B94-86CF-6926D2E4AA3C}"/>
    <dgm:cxn modelId="{EBD31582-67DD-4DC6-806C-6BEDB3A199EE}" type="presOf" srcId="{9F6EB471-EEDD-432F-8349-D95ED022A71B}" destId="{8057DB7D-7582-461A-9851-B9715D3CF5B0}" srcOrd="0" destOrd="0" presId="urn:microsoft.com/office/officeart/2005/8/layout/process1"/>
    <dgm:cxn modelId="{145708C1-99DF-4D83-8228-9FE171C8B6FE}" type="presOf" srcId="{ADE3E2EE-04CD-4C9B-B147-CEE151FF044F}" destId="{964E6E9A-6889-48A2-A867-DCE4F1E0229C}" srcOrd="0" destOrd="0" presId="urn:microsoft.com/office/officeart/2005/8/layout/process1"/>
    <dgm:cxn modelId="{9842EBCC-D78C-4A16-90BF-11394BB65D10}" type="presOf" srcId="{A7E097B2-592D-4B94-86CF-6926D2E4AA3C}" destId="{5F5BA995-2CB5-4F61-A8FF-3D26D4DD6FC5}" srcOrd="1" destOrd="0" presId="urn:microsoft.com/office/officeart/2005/8/layout/process1"/>
    <dgm:cxn modelId="{87C8FBCD-B4CD-4C52-9EA1-20E6D3E1A207}" srcId="{18BECC4D-EF89-4369-9179-08522C6D47F0}" destId="{23135319-44C2-4936-86B7-E5D08EB2E3EF}" srcOrd="2" destOrd="0" parTransId="{B5E9927C-1FFA-4DC6-A4CC-DAE3B3BE6A61}" sibTransId="{41859BF0-1734-4CFF-814C-5DAD95FBA7E2}"/>
    <dgm:cxn modelId="{413992F3-B67B-420B-9467-6E0601C578D0}" type="presOf" srcId="{23135319-44C2-4936-86B7-E5D08EB2E3EF}" destId="{E77C2A25-7931-4198-9E21-924EE5863FB4}" srcOrd="0" destOrd="0" presId="urn:microsoft.com/office/officeart/2005/8/layout/process1"/>
    <dgm:cxn modelId="{DCA5EDF6-8C46-44E9-AD86-13CEBC5C6D4B}" srcId="{18BECC4D-EF89-4369-9179-08522C6D47F0}" destId="{4AE18DFD-5FFA-469A-8852-944BF126DF20}" srcOrd="0" destOrd="0" parTransId="{0FEBEB3B-2ECD-4AF4-9F60-A890CDDFDC18}" sibTransId="{9F6EB471-EEDD-432F-8349-D95ED022A71B}"/>
    <dgm:cxn modelId="{D82E0D8E-9493-4AFC-9C81-9234C3C00F87}" type="presParOf" srcId="{AD229597-2BF3-4902-B232-2CCC3DA55931}" destId="{F6120D25-F3E5-47F0-B58E-B238CFDEADAB}" srcOrd="0" destOrd="0" presId="urn:microsoft.com/office/officeart/2005/8/layout/process1"/>
    <dgm:cxn modelId="{4426CCC3-4A4D-43A4-BCC9-02C50623FE99}" type="presParOf" srcId="{AD229597-2BF3-4902-B232-2CCC3DA55931}" destId="{8057DB7D-7582-461A-9851-B9715D3CF5B0}" srcOrd="1" destOrd="0" presId="urn:microsoft.com/office/officeart/2005/8/layout/process1"/>
    <dgm:cxn modelId="{02328B0E-E763-4F46-AEB7-6C5ACCBA3ED2}" type="presParOf" srcId="{8057DB7D-7582-461A-9851-B9715D3CF5B0}" destId="{341BE437-BC82-475E-8AB7-CD6DE80C9A64}" srcOrd="0" destOrd="0" presId="urn:microsoft.com/office/officeart/2005/8/layout/process1"/>
    <dgm:cxn modelId="{4C13FA1F-AB2B-4C59-B35D-6A5BF6700419}" type="presParOf" srcId="{AD229597-2BF3-4902-B232-2CCC3DA55931}" destId="{964E6E9A-6889-48A2-A867-DCE4F1E0229C}" srcOrd="2" destOrd="0" presId="urn:microsoft.com/office/officeart/2005/8/layout/process1"/>
    <dgm:cxn modelId="{5EDF965C-2DB3-4AE9-9356-95B39AB1CEF9}" type="presParOf" srcId="{AD229597-2BF3-4902-B232-2CCC3DA55931}" destId="{56488339-B086-44EB-A365-E54ED95C83C6}" srcOrd="3" destOrd="0" presId="urn:microsoft.com/office/officeart/2005/8/layout/process1"/>
    <dgm:cxn modelId="{86E1E395-9D84-4C55-B436-90E7A4713B28}" type="presParOf" srcId="{56488339-B086-44EB-A365-E54ED95C83C6}" destId="{5F5BA995-2CB5-4F61-A8FF-3D26D4DD6FC5}" srcOrd="0" destOrd="0" presId="urn:microsoft.com/office/officeart/2005/8/layout/process1"/>
    <dgm:cxn modelId="{8323E24D-C4A5-4EC7-A19E-C18398D2911A}" type="presParOf" srcId="{AD229597-2BF3-4902-B232-2CCC3DA55931}" destId="{E77C2A25-7931-4198-9E21-924EE5863F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20D25-F3E5-47F0-B58E-B238CFDEADAB}">
      <dsp:nvSpPr>
        <dsp:cNvPr id="0" name=""/>
        <dsp:cNvSpPr/>
      </dsp:nvSpPr>
      <dsp:spPr>
        <a:xfrm>
          <a:off x="8677" y="1397618"/>
          <a:ext cx="2593502" cy="1556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Module 1: Introduction to College Scorecard</a:t>
          </a:r>
        </a:p>
      </dsp:txBody>
      <dsp:txXfrm>
        <a:off x="54254" y="1443195"/>
        <a:ext cx="2502348" cy="1464947"/>
      </dsp:txXfrm>
    </dsp:sp>
    <dsp:sp modelId="{8057DB7D-7582-461A-9851-B9715D3CF5B0}">
      <dsp:nvSpPr>
        <dsp:cNvPr id="0" name=""/>
        <dsp:cNvSpPr/>
      </dsp:nvSpPr>
      <dsp:spPr>
        <a:xfrm>
          <a:off x="2861529" y="1854074"/>
          <a:ext cx="549822" cy="643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61529" y="1982712"/>
        <a:ext cx="384875" cy="385912"/>
      </dsp:txXfrm>
    </dsp:sp>
    <dsp:sp modelId="{964E6E9A-6889-48A2-A867-DCE4F1E0229C}">
      <dsp:nvSpPr>
        <dsp:cNvPr id="0" name=""/>
        <dsp:cNvSpPr/>
      </dsp:nvSpPr>
      <dsp:spPr>
        <a:xfrm>
          <a:off x="3639580" y="1397618"/>
          <a:ext cx="2593502" cy="1556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Module 2: Navigating and Utilizing College Scorecard</a:t>
          </a:r>
        </a:p>
      </dsp:txBody>
      <dsp:txXfrm>
        <a:off x="3685157" y="1443195"/>
        <a:ext cx="2502348" cy="1464947"/>
      </dsp:txXfrm>
    </dsp:sp>
    <dsp:sp modelId="{56488339-B086-44EB-A365-E54ED95C83C6}">
      <dsp:nvSpPr>
        <dsp:cNvPr id="0" name=""/>
        <dsp:cNvSpPr/>
      </dsp:nvSpPr>
      <dsp:spPr>
        <a:xfrm>
          <a:off x="6492432" y="1854074"/>
          <a:ext cx="549822" cy="643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92432" y="1982712"/>
        <a:ext cx="384875" cy="385912"/>
      </dsp:txXfrm>
    </dsp:sp>
    <dsp:sp modelId="{E77C2A25-7931-4198-9E21-924EE5863FB4}">
      <dsp:nvSpPr>
        <dsp:cNvPr id="0" name=""/>
        <dsp:cNvSpPr/>
      </dsp:nvSpPr>
      <dsp:spPr>
        <a:xfrm>
          <a:off x="7270483" y="1397618"/>
          <a:ext cx="2593502" cy="1556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Module 3: Practical Application of College Scorecard</a:t>
          </a:r>
        </a:p>
      </dsp:txBody>
      <dsp:txXfrm>
        <a:off x="7316060" y="1443195"/>
        <a:ext cx="2502348" cy="1464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7C3DA-0C03-4BBC-AD68-65B732305E00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523D7-948A-4473-8CAD-E78394F1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 participants to the training and introduce yourself.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session norms and ask for participants to indicate that they agree with these norms (i.e., thumbs up/thumbs down). Extend the opportunity to add to or edit the norms to fit the group.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426E22-2A88-01CF-584F-17D76C81F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47B22E-9727-CE73-37C4-230DA2B16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6783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785F-8FEF-4A4C-1009-E7AC6BCD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5C3-52E3-FA4A-B4BB-93551EB10A82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5776-A085-D176-C2A2-210DB3F3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828F-B564-1DCB-9054-58EEDCAD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3CA3A-FC17-CD28-A6B3-1EA5A9A8F8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835722"/>
            <a:ext cx="9144000" cy="2022750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en-US"/>
              <a:t>Counselor and Advisor</a:t>
            </a:r>
            <a:br>
              <a:rPr lang="en-US"/>
            </a:br>
            <a:r>
              <a:rPr lang="en-US"/>
              <a:t>Co Training </a:t>
            </a:r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8635E71-07D5-B6EC-88D0-2B868C6F0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323386"/>
            <a:ext cx="4191000" cy="7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F2D7-85E4-66C5-DD2D-9800CFDC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AB43-7887-177E-344E-C6F5708F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C0B61-0B44-1C7F-8181-34FCAC07F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BD961-B59E-0B7C-654B-4E44A549D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5DE4D-91E2-F2CB-30E6-8E69B2BA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1ACB1-9060-03B0-B9F3-05F65B1A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7CA-5665-3846-B029-2207DE1CA3B4}" type="datetime1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F8654-55E0-A8DB-519B-32F08887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2D5E1-3876-EDF3-EB2C-E7FD6BF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7664-832A-65D4-4AF7-F2575F89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CBCB1-03CB-5C99-6324-86A2D76D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1756-6D50-B341-B26D-1C2FF275769B}" type="datetime1">
              <a:rPr lang="en-US" smtClean="0"/>
              <a:t>7/22/24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55C1C-1052-32B9-A2ED-0BEF97B0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63E0F-3930-A240-DAB6-7B508D34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7E2C9-B438-C67C-4462-BE02FD14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5BA-1A6D-654B-AA7D-C45B46505763}" type="datetime1">
              <a:rPr lang="en-US" smtClean="0"/>
              <a:t>7/22/24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B1DEA-67B6-761E-DEC8-9E09D2ED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0313C-D542-80BF-A1C1-7E4A4FE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FF52-AFFB-6F11-D1D0-400BE25D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A081-19D2-C68C-EB0C-558F56A2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5D36B-C085-3233-3794-E0C67AFD1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6D2E2-D91F-3C4B-686B-863E9A3E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3714-6064-E04C-8B5A-3E3D8B0B25C9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22EAF-EF98-F26A-5320-DDE1EE8C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989DD-A087-438B-E884-0625D27A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8BCE-C7A1-0B2F-CFB3-E2429CA8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74292-301F-BA8F-A288-895963983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3CF75-5E55-79A4-6152-D63F82E64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C8661-0286-2C56-A044-9C8E8D8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A9D9-5402-F041-9FEC-21726089E71D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B2AED-AAAD-C757-75D3-571DC5EA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2A736-4E06-3468-E3F9-4BAB856A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&#10;&#10;Description automatically generated">
            <a:extLst>
              <a:ext uri="{FF2B5EF4-FFF2-40B4-BE49-F238E27FC236}">
                <a16:creationId xmlns:a16="http://schemas.microsoft.com/office/drawing/2014/main" id="{9FBF3DC6-6E1A-D771-747E-DE373425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5579-BA25-F4B1-B4E3-D54BFC9C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1098456"/>
            <a:ext cx="4376295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3D6-0B8C-6DE0-7E44-C1667F90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206" y="1098456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59A4-8CE4-5A04-2733-B74E79A7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C115-3658-D341-85BC-0517F61105D4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CDCF6-24F8-D2FB-606C-9B3E8B20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2B37D-3D9B-BB65-BE94-8BBA954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65AC82-54B3-1D54-499E-0C758E5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25" y="2603406"/>
            <a:ext cx="437629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6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BF3DC6-6E1A-D771-747E-DE373425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5579-BA25-F4B1-B4E3-D54BFC9C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1098456"/>
            <a:ext cx="4396615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3D6-0B8C-6DE0-7E44-C1667F90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206" y="1098456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59A4-8CE4-5A04-2733-B74E79A7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860-3505-2F40-B749-C61C9132040D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CDCF6-24F8-D2FB-606C-9B3E8B20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2B37D-3D9B-BB65-BE94-8BBA954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65AC82-54B3-1D54-499E-0C758E5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25" y="2603406"/>
            <a:ext cx="439661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13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BF3DC6-6E1A-D771-747E-DE373425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5579-BA25-F4B1-B4E3-D54BFC9C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1098456"/>
            <a:ext cx="4396615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3D6-0B8C-6DE0-7E44-C1667F90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206" y="1098456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59A4-8CE4-5A04-2733-B74E79A7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B60-ACD6-1144-B7C0-E87A147BA4A7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CDCF6-24F8-D2FB-606C-9B3E8B20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2B37D-3D9B-BB65-BE94-8BBA954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65AC82-54B3-1D54-499E-0C758E5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25" y="2603406"/>
            <a:ext cx="439661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97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D1A9AE89-FB79-9825-4BEC-419E26FD6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25478-66CF-C995-C700-5FEC97D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5AF-F76A-612A-15D8-64737357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8A68-7029-0B8C-E476-CB7007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D59-3C04-6F41-B5CB-BEF790F05CAD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DC0-57AD-3131-836E-9F93500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2DF5-DEC8-25E2-6450-9DB5D37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A9AE89-FB79-9825-4BEC-419E26FD6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25478-66CF-C995-C700-5FEC97D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5AF-F76A-612A-15D8-64737357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8A68-7029-0B8C-E476-CB7007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A3B-511B-9F47-959C-9B618D1767B5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DC0-57AD-3131-836E-9F93500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2DF5-DEC8-25E2-6450-9DB5D37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A9AE89-FB79-9825-4BEC-419E26FD6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25478-66CF-C995-C700-5FEC97D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5AF-F76A-612A-15D8-64737357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8A68-7029-0B8C-E476-CB7007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3B69-6B5B-3E44-AEAF-EC71D40C0A78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DC0-57AD-3131-836E-9F93500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2DF5-DEC8-25E2-6450-9DB5D37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204C87C6-0692-6929-B600-4B0DD1425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0E12F-1348-30BD-97D5-E548E396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35620"/>
            <a:ext cx="10515600" cy="249909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3FA7F-DDCC-AFF3-AAED-73862E0C0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81559"/>
            <a:ext cx="10515600" cy="1803397"/>
          </a:xfr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DDD2F-223B-8624-42F9-9CDEBB80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B29C-ADF0-FE49-9902-4D15C523333B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45F2-DA06-F217-7A3B-1412ADA4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CFA3-E237-0CF5-2ED7-40DF44FB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7CEDDFC-409F-8D16-5107-F08D70B42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1" y="5966234"/>
            <a:ext cx="3317321" cy="6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F2D7-85E4-66C5-DD2D-9800CFDC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AB43-7887-177E-344E-C6F5708F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C0B61-0B44-1C7F-8181-34FCAC07F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BD961-B59E-0B7C-654B-4E44A549D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5DE4D-91E2-F2CB-30E6-8E69B2BA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1ACB1-9060-03B0-B9F3-05F65B1A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84B1-C109-9147-AFF1-060A9D25A021}" type="datetime1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F8654-55E0-A8DB-519B-32F08887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2D5E1-3876-EDF3-EB2C-E7FD6BF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FC44B-80F7-6EDF-8F5D-BC2AB213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FE375-FD48-494C-69A0-5BC9B40F5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0C5A-2349-8141-5242-CE4815CA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3F05-A297-124C-AC01-B0DE17C38DA2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2533F-2EE2-1578-271A-99EA69B76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5847-F435-6C55-9B91-29B13CBA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2" r:id="rId4"/>
    <p:sldLayoutId id="2147483650" r:id="rId5"/>
    <p:sldLayoutId id="2147483661" r:id="rId6"/>
    <p:sldLayoutId id="2147483663" r:id="rId7"/>
    <p:sldLayoutId id="2147483651" r:id="rId8"/>
    <p:sldLayoutId id="2147483653" r:id="rId9"/>
    <p:sldLayoutId id="2147483664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corecarddata@rti.or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111B-A4F2-A3AB-EAF4-15C278F83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0735"/>
            <a:ext cx="7141029" cy="2022750"/>
          </a:xfrm>
        </p:spPr>
        <p:txBody>
          <a:bodyPr/>
          <a:lstStyle/>
          <a:p>
            <a:r>
              <a:rPr lang="en-US"/>
              <a:t>Counselor and Advisor Training: Module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9705B-4582-B2DA-F8CF-0EC38D9AE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2849"/>
            <a:ext cx="9144000" cy="1655762"/>
          </a:xfrm>
        </p:spPr>
        <p:txBody>
          <a:bodyPr/>
          <a:lstStyle/>
          <a:p>
            <a:r>
              <a:rPr lang="en-US"/>
              <a:t>College Scorecard Website Training</a:t>
            </a:r>
          </a:p>
        </p:txBody>
      </p:sp>
    </p:spTree>
    <p:extLst>
      <p:ext uri="{BB962C8B-B14F-4D97-AF65-F5344CB8AC3E}">
        <p14:creationId xmlns:p14="http://schemas.microsoft.com/office/powerpoint/2010/main" val="105613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516B-E747-7490-A588-8ECA0F75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27" y="625226"/>
            <a:ext cx="4711575" cy="1690464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64CD-9725-14BC-6A26-BF18876A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926" y="932155"/>
            <a:ext cx="5181600" cy="41364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/>
              <a:t>What factors do students believe is important when they are choosing a school or college to attend after high school? </a:t>
            </a:r>
          </a:p>
          <a:p>
            <a:pPr marL="0" indent="0">
              <a:buNone/>
            </a:pPr>
            <a:endParaRPr lang="en-US" sz="3500"/>
          </a:p>
          <a:p>
            <a:pPr marL="0" indent="0">
              <a:buNone/>
            </a:pPr>
            <a:r>
              <a:rPr lang="en-US" sz="3500"/>
              <a:t>What data are students most interested in exploring when searching for a school or college?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17508-F797-A014-DF13-7C3481BE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51" y="2232563"/>
            <a:ext cx="3085726" cy="30857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884C1-A88E-652D-FE75-0780CC87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10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8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DD47-28B8-B775-0680-24D1DDF85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4FD0-EFF5-FB06-13F0-94A3ED93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Factors for Students</a:t>
            </a:r>
          </a:p>
        </p:txBody>
      </p:sp>
      <p:pic>
        <p:nvPicPr>
          <p:cNvPr id="10" name="Picture 9" descr="A blue building in a green circle.">
            <a:extLst>
              <a:ext uri="{FF2B5EF4-FFF2-40B4-BE49-F238E27FC236}">
                <a16:creationId xmlns:a16="http://schemas.microsoft.com/office/drawing/2014/main" id="{9A5E1737-B92D-EB3D-3322-1DFE5DCF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9" y="1887918"/>
            <a:ext cx="587413" cy="592175"/>
          </a:xfrm>
          <a:prstGeom prst="rect">
            <a:avLst/>
          </a:prstGeom>
        </p:spPr>
      </p:pic>
      <p:pic>
        <p:nvPicPr>
          <p:cNvPr id="6" name="Picture 5" descr="A blue ribbon in a circle.">
            <a:extLst>
              <a:ext uri="{FF2B5EF4-FFF2-40B4-BE49-F238E27FC236}">
                <a16:creationId xmlns:a16="http://schemas.microsoft.com/office/drawing/2014/main" id="{F186B4E2-356D-3C3C-C49D-45549C82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2776538"/>
            <a:ext cx="590550" cy="595313"/>
          </a:xfrm>
          <a:prstGeom prst="rect">
            <a:avLst/>
          </a:prstGeom>
        </p:spPr>
      </p:pic>
      <p:pic>
        <p:nvPicPr>
          <p:cNvPr id="8" name="Picture 7" descr="A blue circle with a white briefcase.">
            <a:extLst>
              <a:ext uri="{FF2B5EF4-FFF2-40B4-BE49-F238E27FC236}">
                <a16:creationId xmlns:a16="http://schemas.microsoft.com/office/drawing/2014/main" id="{7E0ECA6E-5746-1CC1-E83A-9A798E8A3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3662364"/>
            <a:ext cx="590551" cy="585786"/>
          </a:xfrm>
          <a:prstGeom prst="rect">
            <a:avLst/>
          </a:prstGeom>
        </p:spPr>
      </p:pic>
      <p:pic>
        <p:nvPicPr>
          <p:cNvPr id="12" name="Picture 11" descr="A blue circle with a white dollar sign.">
            <a:extLst>
              <a:ext uri="{FF2B5EF4-FFF2-40B4-BE49-F238E27FC236}">
                <a16:creationId xmlns:a16="http://schemas.microsoft.com/office/drawing/2014/main" id="{549143BF-D9E1-4AE2-8CE2-FEE22FDE8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06" y="4519613"/>
            <a:ext cx="585788" cy="585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566FF-AFD9-09D9-7776-6467017F6304}"/>
              </a:ext>
            </a:extLst>
          </p:cNvPr>
          <p:cNvSpPr txBox="1"/>
          <p:nvPr/>
        </p:nvSpPr>
        <p:spPr>
          <a:xfrm>
            <a:off x="2039571" y="1937861"/>
            <a:ext cx="6261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/>
              <a:t>Academic quality/reputation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34678-E6D5-759E-E8DB-026FCB364404}"/>
              </a:ext>
            </a:extLst>
          </p:cNvPr>
          <p:cNvSpPr txBox="1"/>
          <p:nvPr/>
        </p:nvSpPr>
        <p:spPr>
          <a:xfrm>
            <a:off x="2039571" y="2827972"/>
            <a:ext cx="6261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/>
              <a:t>Having a desired program of study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7F187-1825-D58A-3B99-1524849B1566}"/>
              </a:ext>
            </a:extLst>
          </p:cNvPr>
          <p:cNvSpPr txBox="1"/>
          <p:nvPr/>
        </p:nvSpPr>
        <p:spPr>
          <a:xfrm>
            <a:off x="2039571" y="3709035"/>
            <a:ext cx="50335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/>
              <a:t>Job placement after graduation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274AA-EDF1-6229-B1DB-AE6049C9FA58}"/>
              </a:ext>
            </a:extLst>
          </p:cNvPr>
          <p:cNvSpPr txBox="1"/>
          <p:nvPr/>
        </p:nvSpPr>
        <p:spPr>
          <a:xfrm>
            <a:off x="2039571" y="4566285"/>
            <a:ext cx="30933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/>
              <a:t>Cost of attendance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A04B8-9774-4D52-1509-83A9B1856968}"/>
              </a:ext>
            </a:extLst>
          </p:cNvPr>
          <p:cNvSpPr txBox="1"/>
          <p:nvPr/>
        </p:nvSpPr>
        <p:spPr>
          <a:xfrm>
            <a:off x="5132925" y="5881091"/>
            <a:ext cx="621792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r">
              <a:buNone/>
            </a:pPr>
            <a:r>
              <a:rPr lang="en-US" sz="1200"/>
              <a:t>SOURCE: U.S. Department of Education. National Center for Education Statistics, 2019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CBA163-23A5-C97A-3388-9AF84FF2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11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BA76-B38B-B7B5-FDE3-F58CCBF3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0850"/>
            <a:ext cx="9715500" cy="1320801"/>
          </a:xfrm>
        </p:spPr>
        <p:txBody>
          <a:bodyPr/>
          <a:lstStyle/>
          <a:p>
            <a:r>
              <a:rPr lang="en-US" sz="4200" b="1">
                <a:cs typeface="Arial"/>
              </a:rPr>
              <a:t>Key Features of College Scorecard </a:t>
            </a:r>
            <a:endParaRPr lang="en-US" sz="420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03840-E331-AA93-D2F2-97F7353D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71650"/>
            <a:ext cx="5157787" cy="2847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3000">
                <a:cs typeface="Arial"/>
              </a:rPr>
              <a:t>Detailed school profiles </a:t>
            </a: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3000">
                <a:cs typeface="Arial"/>
              </a:rPr>
              <a:t>Outcome data</a:t>
            </a: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3000">
                <a:cs typeface="Arial"/>
              </a:rPr>
              <a:t>Comparison tools </a:t>
            </a: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3000">
                <a:cs typeface="Arial"/>
              </a:rPr>
              <a:t>Customized search </a:t>
            </a:r>
            <a:br>
              <a:rPr lang="en-US" sz="3000">
                <a:cs typeface="Arial"/>
              </a:rPr>
            </a:br>
            <a:r>
              <a:rPr lang="en-US" sz="3000">
                <a:cs typeface="Arial"/>
              </a:rPr>
              <a:t>options</a:t>
            </a:r>
            <a:endParaRPr lang="en-US"/>
          </a:p>
        </p:txBody>
      </p:sp>
      <p:pic>
        <p:nvPicPr>
          <p:cNvPr id="7" name="Picture 6" descr="A screenshot different pages of the College Scorecard website.">
            <a:extLst>
              <a:ext uri="{FF2B5EF4-FFF2-40B4-BE49-F238E27FC236}">
                <a16:creationId xmlns:a16="http://schemas.microsoft.com/office/drawing/2014/main" id="{05497007-C467-800C-388F-0B1ED9F4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44" y="1143048"/>
            <a:ext cx="7515667" cy="5705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48183-6105-F165-C52B-867847C0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398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12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15AB-E949-F059-BE24-664815D8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Begin a Search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DFE735-B05E-F837-6300-C9F5589C0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795239"/>
              </p:ext>
            </p:extLst>
          </p:nvPr>
        </p:nvGraphicFramePr>
        <p:xfrm>
          <a:off x="837589" y="2671445"/>
          <a:ext cx="9872661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887">
                  <a:extLst>
                    <a:ext uri="{9D8B030D-6E8A-4147-A177-3AD203B41FA5}">
                      <a16:colId xmlns:a16="http://schemas.microsoft.com/office/drawing/2014/main" val="4000919299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161507167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1258650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492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/>
                        <a:t>By school </a:t>
                      </a:r>
                    </a:p>
                  </a:txBody>
                  <a:tcPr marL="182880"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/>
                        <a:t>Fields of study or major</a:t>
                      </a:r>
                    </a:p>
                  </a:txBody>
                  <a:tcPr marL="182880"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/>
                        <a:t>Broad school characteristics, such as graduation rate, cost, acceptance rate</a:t>
                      </a:r>
                    </a:p>
                  </a:txBody>
                  <a:tcPr marL="182880" marT="182880"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132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15CDFD-DDFB-F8D2-8828-F24444410037}"/>
              </a:ext>
            </a:extLst>
          </p:cNvPr>
          <p:cNvSpPr txBox="1"/>
          <p:nvPr/>
        </p:nvSpPr>
        <p:spPr>
          <a:xfrm>
            <a:off x="838200" y="1690688"/>
            <a:ext cx="98720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There are </a:t>
            </a:r>
            <a:r>
              <a:rPr lang="en-US" sz="2400" b="1"/>
              <a:t>three</a:t>
            </a:r>
            <a:r>
              <a:rPr lang="en-US" sz="2400"/>
              <a:t> distinct ways to begin your search using College Scorecard: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38AA3-DBB5-F4A8-A895-BC3D2435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13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CDCD2-3E44-EF93-F159-F14690FE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Independent Exploration</a:t>
            </a:r>
          </a:p>
        </p:txBody>
      </p:sp>
      <p:pic>
        <p:nvPicPr>
          <p:cNvPr id="9" name="Content Placeholder 8" descr="Magnifying glass with solid fill.">
            <a:extLst>
              <a:ext uri="{FF2B5EF4-FFF2-40B4-BE49-F238E27FC236}">
                <a16:creationId xmlns:a16="http://schemas.microsoft.com/office/drawing/2014/main" id="{B7EA084B-FFBD-F031-F775-4C205D42C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450" y="3004102"/>
            <a:ext cx="2755442" cy="27554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80B6-ACCC-CB45-61D8-1D60FD24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F1279-F853-CE20-1778-313B342783E8}"/>
              </a:ext>
            </a:extLst>
          </p:cNvPr>
          <p:cNvSpPr txBox="1"/>
          <p:nvPr/>
        </p:nvSpPr>
        <p:spPr>
          <a:xfrm>
            <a:off x="6473952" y="972776"/>
            <a:ext cx="55315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Practice using the search function. </a:t>
            </a:r>
          </a:p>
          <a:p>
            <a:endParaRPr lang="en-US" sz="3000">
              <a:solidFill>
                <a:schemeClr val="bg1"/>
              </a:solidFill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did you find interesting? 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was surprising? 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you want to know more about? 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0AC4-517B-3B0B-F1DC-93E09F25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8CCF3-6AF9-675A-65FB-9AC82742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312E-F112-7C13-A153-2E0AD477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C927-F724-CB08-78F8-8638AFCD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604"/>
            <a:ext cx="9872050" cy="4351338"/>
          </a:xfrm>
        </p:spPr>
        <p:txBody>
          <a:bodyPr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sz="3000" b="0" i="0">
                <a:solidFill>
                  <a:srgbClr val="000000"/>
                </a:solidFill>
                <a:effectLst/>
              </a:rPr>
              <a:t>Reflect on usefulness of College Scorecard data. </a:t>
            </a:r>
          </a:p>
          <a:p>
            <a:pPr marL="0" indent="0" algn="l" rtl="0" fontAlgn="base">
              <a:buNone/>
            </a:pPr>
            <a:endParaRPr lang="en-US" sz="3000" b="0" i="0">
              <a:solidFill>
                <a:srgbClr val="000000"/>
              </a:solidFill>
              <a:effectLst/>
            </a:endParaRP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</a:rPr>
              <a:t>What implications does this data have on college searches? </a:t>
            </a: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</a:rPr>
              <a:t>What questions or misconceptions do you anticipate from students and/or families?</a:t>
            </a: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</a:rPr>
              <a:t>What questions do you still have? </a:t>
            </a:r>
          </a:p>
          <a:p>
            <a:pPr marL="0" indent="0" algn="l" rtl="0" fontAlgn="base">
              <a:buNone/>
            </a:pPr>
            <a:endParaRPr lang="en-US" sz="2400" b="0" i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endParaRPr lang="en-US" sz="240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endParaRPr lang="en-US" sz="2400" b="0" i="0">
              <a:solidFill>
                <a:srgbClr val="000000"/>
              </a:solidFill>
              <a:effectLst/>
            </a:endParaRPr>
          </a:p>
          <a:p>
            <a:pPr marL="0" indent="0" algn="ctr" rtl="0" fontAlgn="base">
              <a:buNone/>
            </a:pPr>
            <a:r>
              <a:rPr lang="en-US" sz="2100" b="0" i="0">
                <a:solidFill>
                  <a:srgbClr val="000000"/>
                </a:solidFill>
                <a:effectLst/>
              </a:rPr>
              <a:t>Questions about the College Scorecard? Contact </a:t>
            </a:r>
            <a:r>
              <a:rPr lang="en-US" sz="2100" b="0" i="0" u="sng" strike="noStrike">
                <a:solidFill>
                  <a:srgbClr val="0563C1"/>
                </a:solidFill>
                <a:effectLst/>
                <a:hlinkClick r:id="rId2"/>
              </a:rPr>
              <a:t>scorecarddata@rti.org</a:t>
            </a:r>
            <a:r>
              <a:rPr lang="en-US" sz="2100" b="0" i="0">
                <a:solidFill>
                  <a:srgbClr val="000000"/>
                </a:solidFill>
                <a:effectLst/>
              </a:rPr>
              <a:t>.  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7B923-3080-39BF-63E4-B69AABD5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760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16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0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382C9-6C4E-7745-F767-19C508804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7000" b="1"/>
          </a:p>
          <a:p>
            <a:pPr marL="0" indent="0" algn="ctr">
              <a:buNone/>
            </a:pPr>
            <a:r>
              <a:rPr lang="en-US" sz="5600" b="1"/>
              <a:t>Questions &amp; Answers</a:t>
            </a:r>
            <a:endParaRPr lang="en-US" sz="5600" b="1">
              <a:cs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E97ACF-94FC-7B27-CC90-E5069462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0461" y="1653964"/>
            <a:ext cx="3542678" cy="3542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83287-3709-F2EA-7B9D-C6A053B2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17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FEF7-DB00-044F-15EC-543FE5A5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Norms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5718C-587D-6AEC-4C06-322AF4648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Participate and engage</a:t>
            </a:r>
          </a:p>
          <a:p>
            <a:r>
              <a:rPr lang="en-US"/>
              <a:t>Be fully present </a:t>
            </a:r>
          </a:p>
          <a:p>
            <a:r>
              <a:rPr lang="en-US"/>
              <a:t>Be generous with the knowledge you share with the group</a:t>
            </a:r>
          </a:p>
          <a:p>
            <a:r>
              <a:rPr lang="en-US"/>
              <a:t>Respect others’ opinions</a:t>
            </a:r>
          </a:p>
          <a:p>
            <a:r>
              <a:rPr lang="en-US"/>
              <a:t>Share airtime equitably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6B861-1A23-935C-41FB-542334D6952F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CF01-7CB4-4B08-8F22-212C808B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2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1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DCF3-DD0F-55BE-59BF-DC6CD8BB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AAD7-E1AC-04D0-2E32-D949BC09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Access Advisors Modules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8176D2-27E9-1151-584E-B68C939192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98726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96FA8-C639-043F-237E-E5A50AF8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3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40B8-DC83-F885-566C-53B237FD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2492E-DE60-405A-AAFD-70742EE2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591"/>
            <a:ext cx="9872050" cy="40123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26AA2"/>
                </a:solidFill>
              </a:rPr>
              <a:t>Analyze the College Scorecard Data</a:t>
            </a:r>
          </a:p>
          <a:p>
            <a:pPr marL="0" indent="0">
              <a:buNone/>
            </a:pPr>
            <a:endParaRPr lang="en-US" sz="3200" b="1"/>
          </a:p>
          <a:p>
            <a:pPr marL="342900" indent="-342900" fontAlgn="base">
              <a:spcBef>
                <a:spcPts val="0"/>
              </a:spcBef>
              <a:buFont typeface="Arial" panose="05050102010706020507" pitchFamily="18" charset="2"/>
              <a:buChar char="•"/>
            </a:pPr>
            <a:r>
              <a:rPr lang="en-US" sz="2200">
                <a:effectLst/>
                <a:ea typeface="Times New Roman" panose="02020603050405020304" pitchFamily="18" charset="0"/>
              </a:rPr>
              <a:t>Identify key data metrics and understand the parameters of College Scorecard data while articulating its unique role for students within the postsecondary education admission process. </a:t>
            </a:r>
            <a:br>
              <a:rPr lang="en-US" sz="2200">
                <a:ea typeface="Times New Roman" panose="02020603050405020304" pitchFamily="18" charset="0"/>
              </a:rPr>
            </a:br>
            <a:endParaRPr lang="en-US" sz="2200">
              <a:effectLst/>
              <a:ea typeface="Times New Roman" panose="02020603050405020304" pitchFamily="18" charset="0"/>
              <a:cs typeface="Arial"/>
            </a:endParaRPr>
          </a:p>
          <a:p>
            <a:pPr marL="342900" indent="-342900" fontAlgn="base">
              <a:spcBef>
                <a:spcPts val="0"/>
              </a:spcBef>
              <a:buFont typeface="Arial" panose="05050102010706020507" pitchFamily="18" charset="2"/>
              <a:buChar char="•"/>
            </a:pPr>
            <a:r>
              <a:rPr lang="en-US" sz="2200">
                <a:effectLst/>
                <a:ea typeface="Times New Roman" panose="02020603050405020304" pitchFamily="18" charset="0"/>
              </a:rPr>
              <a:t>Describe the many data sources </a:t>
            </a:r>
            <a:r>
              <a:rPr lang="en-US" sz="2200">
                <a:effectLst/>
                <a:ea typeface="Calibri"/>
                <a:cs typeface="Arial"/>
              </a:rPr>
              <a:t> </a:t>
            </a:r>
            <a:r>
              <a:rPr lang="en-US" sz="2200">
                <a:effectLst/>
                <a:ea typeface="Times New Roman" panose="02020603050405020304" pitchFamily="18" charset="0"/>
              </a:rPr>
              <a:t>that contribute to the College Scorecard to provide accurate and comprehensive guidance during the postsecondary education admission process. </a:t>
            </a:r>
            <a:r>
              <a:rPr lang="en-US" sz="2200">
                <a:ea typeface="Times New Roman" panose="02020603050405020304" pitchFamily="18" charset="0"/>
              </a:rPr>
              <a:t> </a:t>
            </a:r>
            <a:br>
              <a:rPr lang="en-US" sz="2200">
                <a:ea typeface="Times New Roman" panose="02020603050405020304" pitchFamily="18" charset="0"/>
              </a:rPr>
            </a:br>
            <a:endParaRPr lang="en-US" sz="2200">
              <a:effectLst/>
              <a:ea typeface="Times New Roman" panose="02020603050405020304" pitchFamily="18" charset="0"/>
              <a:cs typeface="Arial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5050102010706020507" pitchFamily="18" charset="2"/>
              <a:buChar char="•"/>
            </a:pPr>
            <a:r>
              <a:rPr lang="en-US" sz="2200">
                <a:effectLst/>
                <a:ea typeface="Times New Roman" panose="02020603050405020304" pitchFamily="18" charset="0"/>
              </a:rPr>
              <a:t>Explain the foundational data methodology behind the three core statistics on the school profile page: graduation rate, median earnings, and annual average cost. </a:t>
            </a:r>
            <a:endParaRPr lang="en-US" sz="2200">
              <a:effectLst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9E514-69D9-75DB-40AC-23355A1B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4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2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516B-E747-7490-A588-8ECA0F75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27" y="625226"/>
            <a:ext cx="4711575" cy="1690464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Group Activator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64CD-9725-14BC-6A26-BF18876A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926" y="1789383"/>
            <a:ext cx="5181600" cy="32792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500"/>
              <a:t>How might using data to make college admission decisions support student persistence and/or degree attainment?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17508-F797-A014-DF13-7C3481BE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51" y="2232563"/>
            <a:ext cx="3085726" cy="30857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A86A6-6B42-218E-F60F-626D302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5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10E6-58B1-141E-BA8C-00C593BA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College Scorecard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BDED-B471-DB8C-223E-DD23CD5E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55E60-FD11-6D9B-58FB-1B4A0C2A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C49F-16E4-A0C1-7531-004A83DA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DD32B88-7CC0-3CA0-D18B-F5A5D183A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51126"/>
              </p:ext>
            </p:extLst>
          </p:nvPr>
        </p:nvGraphicFramePr>
        <p:xfrm>
          <a:off x="971550" y="1778000"/>
          <a:ext cx="4467224" cy="308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224">
                  <a:extLst>
                    <a:ext uri="{9D8B030D-6E8A-4147-A177-3AD203B41FA5}">
                      <a16:colId xmlns:a16="http://schemas.microsoft.com/office/drawing/2014/main" val="145855447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26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School/College</a:t>
                      </a:r>
                    </a:p>
                  </a:txBody>
                  <a:tcPr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79934"/>
                  </a:ext>
                </a:extLst>
              </a:tr>
              <a:tr h="2402395"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2- or 4-year degree-awarding educational institution.</a:t>
                      </a:r>
                      <a:r>
                        <a:rPr lang="en-US" sz="200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endParaRPr lang="en-US" sz="2800"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2800">
                        <a:effectLst/>
                        <a:latin typeface="Arial"/>
                      </a:endParaRPr>
                    </a:p>
                  </a:txBody>
                  <a:tcPr marL="274320" marR="182879" marT="274320" marB="274320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9754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521F013-BACA-ED5E-1F0C-9AFEFCAF8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88745"/>
              </p:ext>
            </p:extLst>
          </p:nvPr>
        </p:nvGraphicFramePr>
        <p:xfrm>
          <a:off x="6029325" y="1776412"/>
          <a:ext cx="4562475" cy="336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475">
                  <a:extLst>
                    <a:ext uri="{9D8B030D-6E8A-4147-A177-3AD203B41FA5}">
                      <a16:colId xmlns:a16="http://schemas.microsoft.com/office/drawing/2014/main" val="883406204"/>
                    </a:ext>
                  </a:extLst>
                </a:gridCol>
              </a:tblGrid>
              <a:tr h="6825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Field of Study</a:t>
                      </a:r>
                      <a:endParaRPr lang="en-US" dirty="0"/>
                    </a:p>
                  </a:txBody>
                  <a:tcPr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46791"/>
                  </a:ext>
                </a:extLst>
              </a:tr>
              <a:tr h="2403481"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Categories of programs of study defined by a both a Classification of Instruction Program (CIP) </a:t>
                      </a:r>
                      <a:b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codes and a credential level.</a:t>
                      </a:r>
                    </a:p>
                    <a:p>
                      <a:pPr lvl="0">
                        <a:buNone/>
                      </a:pP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4320" marR="182879" marT="274320" marB="274320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48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EAE0E-D2D8-75D7-2F66-909E551A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7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70E-E985-0C54-3BB9-E3375AE3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Parameters of the College Scorecard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37ED7-552A-2A00-3AFF-A8BE1A54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The data represents students with different experiences– people come into college at different stages. </a:t>
            </a:r>
          </a:p>
          <a:p>
            <a:r>
              <a:rPr lang="en-US">
                <a:cs typeface="Arial"/>
              </a:rPr>
              <a:t>The data represented on the Scorecard includes data for federal and some non-federal financial aid recipients. </a:t>
            </a:r>
          </a:p>
          <a:p>
            <a:r>
              <a:rPr lang="en-US">
                <a:ea typeface="+mn-lt"/>
                <a:cs typeface="+mn-lt"/>
              </a:rPr>
              <a:t>Students have their own priorities and perceptions about what matters most when selecting a school.</a:t>
            </a:r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BD4A0-3C28-EE02-81E3-508D65C3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8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1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4806-2C81-F090-CD8F-EDAD3946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Key College Scorecard Features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73BB3-9189-3C55-3F6C-5BC536BF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r>
              <a:rPr lang="en-US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3697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lege Scorecard">
      <a:dk1>
        <a:srgbClr val="000000"/>
      </a:dk1>
      <a:lt1>
        <a:srgbClr val="FFFFFF"/>
      </a:lt1>
      <a:dk2>
        <a:srgbClr val="0F264E"/>
      </a:dk2>
      <a:lt2>
        <a:srgbClr val="EFF1F5"/>
      </a:lt2>
      <a:accent1>
        <a:srgbClr val="0369A2"/>
      </a:accent1>
      <a:accent2>
        <a:srgbClr val="7AD88B"/>
      </a:accent2>
      <a:accent3>
        <a:srgbClr val="FEF9EA"/>
      </a:accent3>
      <a:accent4>
        <a:srgbClr val="FFC000"/>
      </a:accent4>
      <a:accent5>
        <a:srgbClr val="5B9BD5"/>
      </a:accent5>
      <a:accent6>
        <a:srgbClr val="047D4A"/>
      </a:accent6>
      <a:hlink>
        <a:srgbClr val="1269E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F0E93537208468DD2F6ED19386321" ma:contentTypeVersion="17" ma:contentTypeDescription="Create a new document." ma:contentTypeScope="" ma:versionID="3f83ab26eefd52019531416474c7fd2e">
  <xsd:schema xmlns:xsd="http://www.w3.org/2001/XMLSchema" xmlns:xs="http://www.w3.org/2001/XMLSchema" xmlns:p="http://schemas.microsoft.com/office/2006/metadata/properties" xmlns:ns2="2bbd4f8d-2a65-4a5d-8f3e-fbba9d52cdf6" xmlns:ns3="78d48902-1308-491c-b0e8-47d7793e044a" targetNamespace="http://schemas.microsoft.com/office/2006/metadata/properties" ma:root="true" ma:fieldsID="9e06b8f9d74a8800ccb28f577d72ff5b" ns2:_="" ns3:_="">
    <xsd:import namespace="2bbd4f8d-2a65-4a5d-8f3e-fbba9d52cdf6"/>
    <xsd:import namespace="78d48902-1308-491c-b0e8-47d7793e0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d4f8d-2a65-4a5d-8f3e-fbba9d52c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48902-1308-491c-b0e8-47d7793e0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278662-2d00-4a71-a630-0fd80164f29d}" ma:internalName="TaxCatchAll" ma:showField="CatchAllData" ma:web="78d48902-1308-491c-b0e8-47d7793e0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bd4f8d-2a65-4a5d-8f3e-fbba9d52cdf6">
      <Terms xmlns="http://schemas.microsoft.com/office/infopath/2007/PartnerControls"/>
    </lcf76f155ced4ddcb4097134ff3c332f>
    <TaxCatchAll xmlns="78d48902-1308-491c-b0e8-47d7793e044a" xsi:nil="true"/>
  </documentManagement>
</p:properties>
</file>

<file path=customXml/itemProps1.xml><?xml version="1.0" encoding="utf-8"?>
<ds:datastoreItem xmlns:ds="http://schemas.openxmlformats.org/officeDocument/2006/customXml" ds:itemID="{DE80A3FC-3E77-4C91-8A5F-5F90311E7B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3B182-B3E9-4FDC-8001-BDE9464E1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d4f8d-2a65-4a5d-8f3e-fbba9d52cdf6"/>
    <ds:schemaRef ds:uri="78d48902-1308-491c-b0e8-47d7793e0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FD2948-AA0B-4571-84B0-70C8B7186A83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2bbd4f8d-2a65-4a5d-8f3e-fbba9d52cdf6"/>
    <ds:schemaRef ds:uri="http://purl.org/dc/elements/1.1/"/>
    <ds:schemaRef ds:uri="http://schemas.microsoft.com/office/2006/documentManagement/types"/>
    <ds:schemaRef ds:uri="78d48902-1308-491c-b0e8-47d7793e044a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Macintosh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Arial,Sans-Serif</vt:lpstr>
      <vt:lpstr>Calibri</vt:lpstr>
      <vt:lpstr>Times New Roman</vt:lpstr>
      <vt:lpstr>Office Theme</vt:lpstr>
      <vt:lpstr>Counselor and Advisor Training: Module 2</vt:lpstr>
      <vt:lpstr>Session Norms </vt:lpstr>
      <vt:lpstr>College Access Advisors Modules </vt:lpstr>
      <vt:lpstr>Learning Objectives</vt:lpstr>
      <vt:lpstr>Group Activator</vt:lpstr>
      <vt:lpstr>Navigating College Scorecard</vt:lpstr>
      <vt:lpstr>Key Terms</vt:lpstr>
      <vt:lpstr>Parameters of the College Scorecard Data</vt:lpstr>
      <vt:lpstr>Understanding Key College Scorecard Features </vt:lpstr>
      <vt:lpstr>Group Discussion</vt:lpstr>
      <vt:lpstr>Important Factors for Students</vt:lpstr>
      <vt:lpstr>Key Features of College Scorecard </vt:lpstr>
      <vt:lpstr>How to Begin a Search</vt:lpstr>
      <vt:lpstr>Independent Exploration</vt:lpstr>
      <vt:lpstr>Reflection</vt:lpstr>
      <vt:lpstr>Reflection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Scorecard Counselor and Advisor Training: Module 2 </dc:title>
  <dc:subject>College Scorecard </dc:subject>
  <dc:creator>U.S. Department of Education</dc:creator>
  <cp:keywords>College Scorecard </cp:keywords>
  <dc:description>College Scorecard Website Training</dc:description>
  <cp:revision>5</cp:revision>
  <dcterms:created xsi:type="dcterms:W3CDTF">2023-12-18T18:45:34Z</dcterms:created>
  <dcterms:modified xsi:type="dcterms:W3CDTF">2024-07-22T23:10:25Z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0x010100E99F0E93537208468DD2F6ED19386321</vt:lpwstr>
  </property>
  <property fmtid="{D5CDD505-2E9C-101B-9397-08002B2CF9AE}" pid="3" name="MediaServiceImageTags">
    <vt:lpwstr/>
  </property>
</Properties>
</file>