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7"/>
  </p:notesMasterIdLst>
  <p:sldIdLst>
    <p:sldId id="256" r:id="rId5"/>
    <p:sldId id="258" r:id="rId6"/>
    <p:sldId id="286" r:id="rId7"/>
    <p:sldId id="278" r:id="rId8"/>
    <p:sldId id="260" r:id="rId9"/>
    <p:sldId id="263" r:id="rId10"/>
    <p:sldId id="264" r:id="rId11"/>
    <p:sldId id="295" r:id="rId12"/>
    <p:sldId id="296" r:id="rId13"/>
    <p:sldId id="297" r:id="rId14"/>
    <p:sldId id="298" r:id="rId15"/>
    <p:sldId id="299" r:id="rId16"/>
    <p:sldId id="265" r:id="rId17"/>
    <p:sldId id="301" r:id="rId18"/>
    <p:sldId id="270" r:id="rId19"/>
    <p:sldId id="269" r:id="rId20"/>
    <p:sldId id="271" r:id="rId21"/>
    <p:sldId id="284" r:id="rId22"/>
    <p:sldId id="300" r:id="rId23"/>
    <p:sldId id="273" r:id="rId24"/>
    <p:sldId id="274" r:id="rId25"/>
    <p:sldId id="30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72731B77-E307-9477-DFA7-B01FAEA31EF2}" name="Lee, Victoria" initials="LV" userId="S::victoria.lee@ed.gov::39ad950b-c27b-4ece-99ba-2ff9ddd3f02e" providerId="AD"/>
  <p188:author id="{116473AC-D0E2-BAF9-8EEB-88B3FB2F2211}" name="Garcia, John" initials="GJ" userId="S::johnny.garcia@ed.gov::7e6f33fc-c8bd-422a-ab46-0b1a94ad2e7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6AA2"/>
    <a:srgbClr val="0F264F"/>
    <a:srgbClr val="FFFAEB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76"/>
    <p:restoredTop sz="94701"/>
  </p:normalViewPr>
  <p:slideViewPr>
    <p:cSldViewPr snapToGrid="0">
      <p:cViewPr varScale="1">
        <p:scale>
          <a:sx n="78" d="100"/>
          <a:sy n="78" d="100"/>
        </p:scale>
        <p:origin x="168" y="1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verso, Pablo" userId="b9b276b4-3145-4f9a-8563-b133bb430f6f" providerId="ADAL" clId="{DA480FE1-B151-274F-9646-41D35EB91B44}"/>
    <pc:docChg chg="modSld">
      <pc:chgData name="Traverso, Pablo" userId="b9b276b4-3145-4f9a-8563-b133bb430f6f" providerId="ADAL" clId="{DA480FE1-B151-274F-9646-41D35EB91B44}" dt="2024-07-22T23:11:26.025" v="138" actId="962"/>
      <pc:docMkLst>
        <pc:docMk/>
      </pc:docMkLst>
      <pc:sldChg chg="modSp mod">
        <pc:chgData name="Traverso, Pablo" userId="b9b276b4-3145-4f9a-8563-b133bb430f6f" providerId="ADAL" clId="{DA480FE1-B151-274F-9646-41D35EB91B44}" dt="2024-07-22T23:10:37.825" v="0" actId="962"/>
        <pc:sldMkLst>
          <pc:docMk/>
          <pc:sldMk cId="1063101658" sldId="260"/>
        </pc:sldMkLst>
        <pc:picChg chg="mod">
          <ac:chgData name="Traverso, Pablo" userId="b9b276b4-3145-4f9a-8563-b133bb430f6f" providerId="ADAL" clId="{DA480FE1-B151-274F-9646-41D35EB91B44}" dt="2024-07-22T23:10:37.825" v="0" actId="962"/>
          <ac:picMkLst>
            <pc:docMk/>
            <pc:sldMk cId="1063101658" sldId="260"/>
            <ac:picMk id="19" creationId="{E9317508-F797-A014-DF13-7C3481BE54D5}"/>
          </ac:picMkLst>
        </pc:picChg>
      </pc:sldChg>
      <pc:sldChg chg="modSp mod">
        <pc:chgData name="Traverso, Pablo" userId="b9b276b4-3145-4f9a-8563-b133bb430f6f" providerId="ADAL" clId="{DA480FE1-B151-274F-9646-41D35EB91B44}" dt="2024-07-22T23:11:26.025" v="138" actId="962"/>
        <pc:sldMkLst>
          <pc:docMk/>
          <pc:sldMk cId="1978938140" sldId="301"/>
        </pc:sldMkLst>
        <pc:picChg chg="mod">
          <ac:chgData name="Traverso, Pablo" userId="b9b276b4-3145-4f9a-8563-b133bb430f6f" providerId="ADAL" clId="{DA480FE1-B151-274F-9646-41D35EB91B44}" dt="2024-07-22T23:11:26.025" v="138" actId="962"/>
          <ac:picMkLst>
            <pc:docMk/>
            <pc:sldMk cId="1978938140" sldId="301"/>
            <ac:picMk id="5" creationId="{0D7CF535-EBE1-A95D-31C7-1629BA892116}"/>
          </ac:picMkLst>
        </pc:picChg>
      </pc:sldChg>
      <pc:sldChg chg="modSp mod">
        <pc:chgData name="Traverso, Pablo" userId="b9b276b4-3145-4f9a-8563-b133bb430f6f" providerId="ADAL" clId="{DA480FE1-B151-274F-9646-41D35EB91B44}" dt="2024-07-22T23:11:05.391" v="2" actId="962"/>
        <pc:sldMkLst>
          <pc:docMk/>
          <pc:sldMk cId="953159904" sldId="302"/>
        </pc:sldMkLst>
        <pc:picChg chg="mod">
          <ac:chgData name="Traverso, Pablo" userId="b9b276b4-3145-4f9a-8563-b133bb430f6f" providerId="ADAL" clId="{DA480FE1-B151-274F-9646-41D35EB91B44}" dt="2024-07-22T23:11:05.391" v="2" actId="962"/>
          <ac:picMkLst>
            <pc:docMk/>
            <pc:sldMk cId="953159904" sldId="302"/>
            <ac:picMk id="6" creationId="{0AE97ACF-94FC-7B27-CC90-E50694621CC4}"/>
          </ac:picMkLst>
        </pc:picChg>
      </pc:sldChg>
    </pc:docChg>
  </pc:docChgLst>
  <pc:docChgLst>
    <pc:chgData name="Traverso, Pablo" userId="b9b276b4-3145-4f9a-8563-b133bb430f6f" providerId="ADAL" clId="{389F63C0-A670-A24C-826C-2E4462BA0DB5}"/>
    <pc:docChg chg="">
      <pc:chgData name="Traverso, Pablo" userId="b9b276b4-3145-4f9a-8563-b133bb430f6f" providerId="ADAL" clId="{389F63C0-A670-A24C-826C-2E4462BA0DB5}" dt="2024-06-21T21:53:50.649" v="0"/>
      <pc:docMkLst>
        <pc:docMk/>
      </pc:docMkLst>
      <pc:sldChg chg="delCm">
        <pc:chgData name="Traverso, Pablo" userId="b9b276b4-3145-4f9a-8563-b133bb430f6f" providerId="ADAL" clId="{389F63C0-A670-A24C-826C-2E4462BA0DB5}" dt="2024-06-21T21:53:50.649" v="0"/>
        <pc:sldMkLst>
          <pc:docMk/>
          <pc:sldMk cId="1963934130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Traverso, Pablo" userId="b9b276b4-3145-4f9a-8563-b133bb430f6f" providerId="ADAL" clId="{389F63C0-A670-A24C-826C-2E4462BA0DB5}" dt="2024-06-21T21:53:50.649" v="0"/>
              <pc2:cmMkLst xmlns:pc2="http://schemas.microsoft.com/office/powerpoint/2019/9/main/command">
                <pc:docMk/>
                <pc:sldMk cId="1963934130" sldId="265"/>
                <pc2:cmMk id="{99BF5154-B06C-4BDF-9FD1-0E6246ED202D}"/>
              </pc2:cmMkLst>
            </pc226:cmChg>
          </p:ext>
        </pc:extLst>
      </pc:sldChg>
      <pc:sldChg chg="delCm">
        <pc:chgData name="Traverso, Pablo" userId="b9b276b4-3145-4f9a-8563-b133bb430f6f" providerId="ADAL" clId="{389F63C0-A670-A24C-826C-2E4462BA0DB5}" dt="2024-06-21T21:53:50.649" v="0"/>
        <pc:sldMkLst>
          <pc:docMk/>
          <pc:sldMk cId="1018508916" sldId="29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Traverso, Pablo" userId="b9b276b4-3145-4f9a-8563-b133bb430f6f" providerId="ADAL" clId="{389F63C0-A670-A24C-826C-2E4462BA0DB5}" dt="2024-06-21T21:53:50.649" v="0"/>
              <pc2:cmMkLst xmlns:pc2="http://schemas.microsoft.com/office/powerpoint/2019/9/main/command">
                <pc:docMk/>
                <pc:sldMk cId="1018508916" sldId="297"/>
                <pc2:cmMk id="{1B02BA58-5BC2-4D42-B412-A06BE1D5B37E}"/>
              </pc2:cmMkLst>
            </pc226:cmChg>
          </p:ext>
        </pc:ext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BECC4D-EF89-4369-9179-08522C6D47F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AE18DFD-5FFA-469A-8852-944BF126DF20}">
      <dgm:prSet phldrT="[Text]"/>
      <dgm:spPr/>
      <dgm:t>
        <a:bodyPr/>
        <a:lstStyle/>
        <a:p>
          <a:r>
            <a:rPr lang="en-US" dirty="0"/>
            <a:t>Module 1: Introduction to College Scorecard</a:t>
          </a:r>
        </a:p>
      </dgm:t>
    </dgm:pt>
    <dgm:pt modelId="{0FEBEB3B-2ECD-4AF4-9F60-A890CDDFDC18}" type="parTrans" cxnId="{DCA5EDF6-8C46-44E9-AD86-13CEBC5C6D4B}">
      <dgm:prSet/>
      <dgm:spPr/>
      <dgm:t>
        <a:bodyPr/>
        <a:lstStyle/>
        <a:p>
          <a:endParaRPr lang="en-US"/>
        </a:p>
      </dgm:t>
    </dgm:pt>
    <dgm:pt modelId="{9F6EB471-EEDD-432F-8349-D95ED022A71B}" type="sibTrans" cxnId="{DCA5EDF6-8C46-44E9-AD86-13CEBC5C6D4B}">
      <dgm:prSet/>
      <dgm:spPr/>
      <dgm:t>
        <a:bodyPr/>
        <a:lstStyle/>
        <a:p>
          <a:endParaRPr lang="en-US"/>
        </a:p>
      </dgm:t>
    </dgm:pt>
    <dgm:pt modelId="{ADE3E2EE-04CD-4C9B-B147-CEE151FF044F}">
      <dgm:prSet phldrT="[Text]"/>
      <dgm:spPr/>
      <dgm:t>
        <a:bodyPr/>
        <a:lstStyle/>
        <a:p>
          <a:r>
            <a:rPr lang="en-US" dirty="0"/>
            <a:t>Module 2: Navigating and Utilizing College Scorecard</a:t>
          </a:r>
        </a:p>
      </dgm:t>
    </dgm:pt>
    <dgm:pt modelId="{BC91929B-ADB5-4536-B450-E2862672A628}" type="parTrans" cxnId="{7E1C237B-6A45-4CB5-8EB9-A34F34E17FC0}">
      <dgm:prSet/>
      <dgm:spPr/>
      <dgm:t>
        <a:bodyPr/>
        <a:lstStyle/>
        <a:p>
          <a:endParaRPr lang="en-US"/>
        </a:p>
      </dgm:t>
    </dgm:pt>
    <dgm:pt modelId="{A7E097B2-592D-4B94-86CF-6926D2E4AA3C}" type="sibTrans" cxnId="{7E1C237B-6A45-4CB5-8EB9-A34F34E17FC0}">
      <dgm:prSet/>
      <dgm:spPr/>
      <dgm:t>
        <a:bodyPr/>
        <a:lstStyle/>
        <a:p>
          <a:endParaRPr lang="en-US"/>
        </a:p>
      </dgm:t>
    </dgm:pt>
    <dgm:pt modelId="{23135319-44C2-4936-86B7-E5D08EB2E3EF}">
      <dgm:prSet phldrT="[Text]"/>
      <dgm:spPr/>
      <dgm:t>
        <a:bodyPr/>
        <a:lstStyle/>
        <a:p>
          <a:r>
            <a:rPr lang="en-US" dirty="0"/>
            <a:t>Module 3: Practical Application of College Scorecard</a:t>
          </a:r>
        </a:p>
      </dgm:t>
    </dgm:pt>
    <dgm:pt modelId="{B5E9927C-1FFA-4DC6-A4CC-DAE3B3BE6A61}" type="parTrans" cxnId="{87C8FBCD-B4CD-4C52-9EA1-20E6D3E1A207}">
      <dgm:prSet/>
      <dgm:spPr/>
      <dgm:t>
        <a:bodyPr/>
        <a:lstStyle/>
        <a:p>
          <a:endParaRPr lang="en-US"/>
        </a:p>
      </dgm:t>
    </dgm:pt>
    <dgm:pt modelId="{41859BF0-1734-4CFF-814C-5DAD95FBA7E2}" type="sibTrans" cxnId="{87C8FBCD-B4CD-4C52-9EA1-20E6D3E1A207}">
      <dgm:prSet/>
      <dgm:spPr/>
      <dgm:t>
        <a:bodyPr/>
        <a:lstStyle/>
        <a:p>
          <a:endParaRPr lang="en-US"/>
        </a:p>
      </dgm:t>
    </dgm:pt>
    <dgm:pt modelId="{AD229597-2BF3-4902-B232-2CCC3DA55931}" type="pres">
      <dgm:prSet presAssocID="{18BECC4D-EF89-4369-9179-08522C6D47F0}" presName="Name0" presStyleCnt="0">
        <dgm:presLayoutVars>
          <dgm:dir/>
          <dgm:resizeHandles val="exact"/>
        </dgm:presLayoutVars>
      </dgm:prSet>
      <dgm:spPr/>
    </dgm:pt>
    <dgm:pt modelId="{F6120D25-F3E5-47F0-B58E-B238CFDEADAB}" type="pres">
      <dgm:prSet presAssocID="{4AE18DFD-5FFA-469A-8852-944BF126DF20}" presName="node" presStyleLbl="node1" presStyleIdx="0" presStyleCnt="3">
        <dgm:presLayoutVars>
          <dgm:bulletEnabled val="1"/>
        </dgm:presLayoutVars>
      </dgm:prSet>
      <dgm:spPr/>
    </dgm:pt>
    <dgm:pt modelId="{8057DB7D-7582-461A-9851-B9715D3CF5B0}" type="pres">
      <dgm:prSet presAssocID="{9F6EB471-EEDD-432F-8349-D95ED022A71B}" presName="sibTrans" presStyleLbl="sibTrans2D1" presStyleIdx="0" presStyleCnt="2"/>
      <dgm:spPr/>
    </dgm:pt>
    <dgm:pt modelId="{341BE437-BC82-475E-8AB7-CD6DE80C9A64}" type="pres">
      <dgm:prSet presAssocID="{9F6EB471-EEDD-432F-8349-D95ED022A71B}" presName="connectorText" presStyleLbl="sibTrans2D1" presStyleIdx="0" presStyleCnt="2"/>
      <dgm:spPr/>
    </dgm:pt>
    <dgm:pt modelId="{964E6E9A-6889-48A2-A867-DCE4F1E0229C}" type="pres">
      <dgm:prSet presAssocID="{ADE3E2EE-04CD-4C9B-B147-CEE151FF044F}" presName="node" presStyleLbl="node1" presStyleIdx="1" presStyleCnt="3">
        <dgm:presLayoutVars>
          <dgm:bulletEnabled val="1"/>
        </dgm:presLayoutVars>
      </dgm:prSet>
      <dgm:spPr/>
    </dgm:pt>
    <dgm:pt modelId="{56488339-B086-44EB-A365-E54ED95C83C6}" type="pres">
      <dgm:prSet presAssocID="{A7E097B2-592D-4B94-86CF-6926D2E4AA3C}" presName="sibTrans" presStyleLbl="sibTrans2D1" presStyleIdx="1" presStyleCnt="2"/>
      <dgm:spPr/>
    </dgm:pt>
    <dgm:pt modelId="{5F5BA995-2CB5-4F61-A8FF-3D26D4DD6FC5}" type="pres">
      <dgm:prSet presAssocID="{A7E097B2-592D-4B94-86CF-6926D2E4AA3C}" presName="connectorText" presStyleLbl="sibTrans2D1" presStyleIdx="1" presStyleCnt="2"/>
      <dgm:spPr/>
    </dgm:pt>
    <dgm:pt modelId="{E77C2A25-7931-4198-9E21-924EE5863FB4}" type="pres">
      <dgm:prSet presAssocID="{23135319-44C2-4936-86B7-E5D08EB2E3EF}" presName="node" presStyleLbl="node1" presStyleIdx="2" presStyleCnt="3">
        <dgm:presLayoutVars>
          <dgm:bulletEnabled val="1"/>
        </dgm:presLayoutVars>
      </dgm:prSet>
      <dgm:spPr/>
    </dgm:pt>
  </dgm:ptLst>
  <dgm:cxnLst>
    <dgm:cxn modelId="{84868A0E-BCE6-4280-A251-88C356CD5EB2}" type="presOf" srcId="{A7E097B2-592D-4B94-86CF-6926D2E4AA3C}" destId="{56488339-B086-44EB-A365-E54ED95C83C6}" srcOrd="0" destOrd="0" presId="urn:microsoft.com/office/officeart/2005/8/layout/process1"/>
    <dgm:cxn modelId="{5C17081F-A8B7-4980-999D-006B22DF515F}" type="presOf" srcId="{18BECC4D-EF89-4369-9179-08522C6D47F0}" destId="{AD229597-2BF3-4902-B232-2CCC3DA55931}" srcOrd="0" destOrd="0" presId="urn:microsoft.com/office/officeart/2005/8/layout/process1"/>
    <dgm:cxn modelId="{57E6C948-7958-4C3C-9D08-441311C9FBCC}" type="presOf" srcId="{9F6EB471-EEDD-432F-8349-D95ED022A71B}" destId="{341BE437-BC82-475E-8AB7-CD6DE80C9A64}" srcOrd="1" destOrd="0" presId="urn:microsoft.com/office/officeart/2005/8/layout/process1"/>
    <dgm:cxn modelId="{56839279-D070-4914-9C65-1B511AD3A8A5}" type="presOf" srcId="{4AE18DFD-5FFA-469A-8852-944BF126DF20}" destId="{F6120D25-F3E5-47F0-B58E-B238CFDEADAB}" srcOrd="0" destOrd="0" presId="urn:microsoft.com/office/officeart/2005/8/layout/process1"/>
    <dgm:cxn modelId="{7E1C237B-6A45-4CB5-8EB9-A34F34E17FC0}" srcId="{18BECC4D-EF89-4369-9179-08522C6D47F0}" destId="{ADE3E2EE-04CD-4C9B-B147-CEE151FF044F}" srcOrd="1" destOrd="0" parTransId="{BC91929B-ADB5-4536-B450-E2862672A628}" sibTransId="{A7E097B2-592D-4B94-86CF-6926D2E4AA3C}"/>
    <dgm:cxn modelId="{EBD31582-67DD-4DC6-806C-6BEDB3A199EE}" type="presOf" srcId="{9F6EB471-EEDD-432F-8349-D95ED022A71B}" destId="{8057DB7D-7582-461A-9851-B9715D3CF5B0}" srcOrd="0" destOrd="0" presId="urn:microsoft.com/office/officeart/2005/8/layout/process1"/>
    <dgm:cxn modelId="{145708C1-99DF-4D83-8228-9FE171C8B6FE}" type="presOf" srcId="{ADE3E2EE-04CD-4C9B-B147-CEE151FF044F}" destId="{964E6E9A-6889-48A2-A867-DCE4F1E0229C}" srcOrd="0" destOrd="0" presId="urn:microsoft.com/office/officeart/2005/8/layout/process1"/>
    <dgm:cxn modelId="{9842EBCC-D78C-4A16-90BF-11394BB65D10}" type="presOf" srcId="{A7E097B2-592D-4B94-86CF-6926D2E4AA3C}" destId="{5F5BA995-2CB5-4F61-A8FF-3D26D4DD6FC5}" srcOrd="1" destOrd="0" presId="urn:microsoft.com/office/officeart/2005/8/layout/process1"/>
    <dgm:cxn modelId="{87C8FBCD-B4CD-4C52-9EA1-20E6D3E1A207}" srcId="{18BECC4D-EF89-4369-9179-08522C6D47F0}" destId="{23135319-44C2-4936-86B7-E5D08EB2E3EF}" srcOrd="2" destOrd="0" parTransId="{B5E9927C-1FFA-4DC6-A4CC-DAE3B3BE6A61}" sibTransId="{41859BF0-1734-4CFF-814C-5DAD95FBA7E2}"/>
    <dgm:cxn modelId="{413992F3-B67B-420B-9467-6E0601C578D0}" type="presOf" srcId="{23135319-44C2-4936-86B7-E5D08EB2E3EF}" destId="{E77C2A25-7931-4198-9E21-924EE5863FB4}" srcOrd="0" destOrd="0" presId="urn:microsoft.com/office/officeart/2005/8/layout/process1"/>
    <dgm:cxn modelId="{DCA5EDF6-8C46-44E9-AD86-13CEBC5C6D4B}" srcId="{18BECC4D-EF89-4369-9179-08522C6D47F0}" destId="{4AE18DFD-5FFA-469A-8852-944BF126DF20}" srcOrd="0" destOrd="0" parTransId="{0FEBEB3B-2ECD-4AF4-9F60-A890CDDFDC18}" sibTransId="{9F6EB471-EEDD-432F-8349-D95ED022A71B}"/>
    <dgm:cxn modelId="{D82E0D8E-9493-4AFC-9C81-9234C3C00F87}" type="presParOf" srcId="{AD229597-2BF3-4902-B232-2CCC3DA55931}" destId="{F6120D25-F3E5-47F0-B58E-B238CFDEADAB}" srcOrd="0" destOrd="0" presId="urn:microsoft.com/office/officeart/2005/8/layout/process1"/>
    <dgm:cxn modelId="{4426CCC3-4A4D-43A4-BCC9-02C50623FE99}" type="presParOf" srcId="{AD229597-2BF3-4902-B232-2CCC3DA55931}" destId="{8057DB7D-7582-461A-9851-B9715D3CF5B0}" srcOrd="1" destOrd="0" presId="urn:microsoft.com/office/officeart/2005/8/layout/process1"/>
    <dgm:cxn modelId="{02328B0E-E763-4F46-AEB7-6C5ACCBA3ED2}" type="presParOf" srcId="{8057DB7D-7582-461A-9851-B9715D3CF5B0}" destId="{341BE437-BC82-475E-8AB7-CD6DE80C9A64}" srcOrd="0" destOrd="0" presId="urn:microsoft.com/office/officeart/2005/8/layout/process1"/>
    <dgm:cxn modelId="{4C13FA1F-AB2B-4C59-B35D-6A5BF6700419}" type="presParOf" srcId="{AD229597-2BF3-4902-B232-2CCC3DA55931}" destId="{964E6E9A-6889-48A2-A867-DCE4F1E0229C}" srcOrd="2" destOrd="0" presId="urn:microsoft.com/office/officeart/2005/8/layout/process1"/>
    <dgm:cxn modelId="{5EDF965C-2DB3-4AE9-9356-95B39AB1CEF9}" type="presParOf" srcId="{AD229597-2BF3-4902-B232-2CCC3DA55931}" destId="{56488339-B086-44EB-A365-E54ED95C83C6}" srcOrd="3" destOrd="0" presId="urn:microsoft.com/office/officeart/2005/8/layout/process1"/>
    <dgm:cxn modelId="{86E1E395-9D84-4C55-B436-90E7A4713B28}" type="presParOf" srcId="{56488339-B086-44EB-A365-E54ED95C83C6}" destId="{5F5BA995-2CB5-4F61-A8FF-3D26D4DD6FC5}" srcOrd="0" destOrd="0" presId="urn:microsoft.com/office/officeart/2005/8/layout/process1"/>
    <dgm:cxn modelId="{8323E24D-C4A5-4EC7-A19E-C18398D2911A}" type="presParOf" srcId="{AD229597-2BF3-4902-B232-2CCC3DA55931}" destId="{E77C2A25-7931-4198-9E21-924EE5863FB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20D25-F3E5-47F0-B58E-B238CFDEADAB}">
      <dsp:nvSpPr>
        <dsp:cNvPr id="0" name=""/>
        <dsp:cNvSpPr/>
      </dsp:nvSpPr>
      <dsp:spPr>
        <a:xfrm>
          <a:off x="8677" y="1397618"/>
          <a:ext cx="2593502" cy="1556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Module 1: Introduction to College Scorecard</a:t>
          </a:r>
        </a:p>
      </dsp:txBody>
      <dsp:txXfrm>
        <a:off x="54254" y="1443195"/>
        <a:ext cx="2502348" cy="1464947"/>
      </dsp:txXfrm>
    </dsp:sp>
    <dsp:sp modelId="{8057DB7D-7582-461A-9851-B9715D3CF5B0}">
      <dsp:nvSpPr>
        <dsp:cNvPr id="0" name=""/>
        <dsp:cNvSpPr/>
      </dsp:nvSpPr>
      <dsp:spPr>
        <a:xfrm>
          <a:off x="2861529" y="1854074"/>
          <a:ext cx="549822" cy="6431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2861529" y="1982712"/>
        <a:ext cx="384875" cy="385912"/>
      </dsp:txXfrm>
    </dsp:sp>
    <dsp:sp modelId="{964E6E9A-6889-48A2-A867-DCE4F1E0229C}">
      <dsp:nvSpPr>
        <dsp:cNvPr id="0" name=""/>
        <dsp:cNvSpPr/>
      </dsp:nvSpPr>
      <dsp:spPr>
        <a:xfrm>
          <a:off x="3639580" y="1397618"/>
          <a:ext cx="2593502" cy="1556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Module 2: Navigating and Utilizing College Scorecard</a:t>
          </a:r>
        </a:p>
      </dsp:txBody>
      <dsp:txXfrm>
        <a:off x="3685157" y="1443195"/>
        <a:ext cx="2502348" cy="1464947"/>
      </dsp:txXfrm>
    </dsp:sp>
    <dsp:sp modelId="{56488339-B086-44EB-A365-E54ED95C83C6}">
      <dsp:nvSpPr>
        <dsp:cNvPr id="0" name=""/>
        <dsp:cNvSpPr/>
      </dsp:nvSpPr>
      <dsp:spPr>
        <a:xfrm>
          <a:off x="6492432" y="1854074"/>
          <a:ext cx="549822" cy="6431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6492432" y="1982712"/>
        <a:ext cx="384875" cy="385912"/>
      </dsp:txXfrm>
    </dsp:sp>
    <dsp:sp modelId="{E77C2A25-7931-4198-9E21-924EE5863FB4}">
      <dsp:nvSpPr>
        <dsp:cNvPr id="0" name=""/>
        <dsp:cNvSpPr/>
      </dsp:nvSpPr>
      <dsp:spPr>
        <a:xfrm>
          <a:off x="7270483" y="1397618"/>
          <a:ext cx="2593502" cy="1556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Module 3: Practical Application of College Scorecard</a:t>
          </a:r>
        </a:p>
      </dsp:txBody>
      <dsp:txXfrm>
        <a:off x="7316060" y="1443195"/>
        <a:ext cx="2502348" cy="1464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7C3DA-0C03-4BBC-AD68-65B732305E00}" type="datetimeFigureOut">
              <a:rPr lang="en-US" smtClean="0"/>
              <a:t>7/22/24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523D7-948A-4473-8CAD-E78394F12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3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Welcome participants to the training and introduce yourself.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523D7-948A-4473-8CAD-E78394F126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10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Share session norms and ask for participants to indicate that they agree with these norms (i.e., thumbs up/thumbs down). Extend the opportunity to add to or edit the norms to fit the group.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523D7-948A-4473-8CAD-E78394F126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76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4426E22-2A88-01CF-584F-17D76C81F8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1647B22E-9727-CE73-37C4-230DA2B16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967836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3785F-8FEF-4A4C-1009-E7AC6BCD8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2A15-D0C1-4E40-A710-9983FA0DD42B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25776-A085-D176-C2A2-210DB3F3D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5828F-B564-1DCB-9054-58EEDCAD1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3CA3A-FC17-CD28-A6B3-1EA5A9A8F81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835722"/>
            <a:ext cx="9144000" cy="2022750"/>
          </a:xfrm>
        </p:spPr>
        <p:txBody>
          <a:bodyPr anchor="b">
            <a:noAutofit/>
          </a:bodyPr>
          <a:lstStyle>
            <a:lvl1pPr algn="l">
              <a:defRPr sz="5200" b="1"/>
            </a:lvl1pPr>
          </a:lstStyle>
          <a:p>
            <a:r>
              <a:rPr lang="en-US"/>
              <a:t>Counselor and Advisor</a:t>
            </a:r>
            <a:br>
              <a:rPr lang="en-US"/>
            </a:br>
            <a:r>
              <a:rPr lang="en-US"/>
              <a:t>Co Training </a:t>
            </a:r>
          </a:p>
        </p:txBody>
      </p:sp>
      <p:pic>
        <p:nvPicPr>
          <p:cNvPr id="10" name="Picture 9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18635E71-07D5-B6EC-88D0-2B868C6F09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0" y="323386"/>
            <a:ext cx="4191000" cy="77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525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0F2D7-85E4-66C5-DD2D-9800CFDC0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2AB43-7887-177E-344E-C6F5708F8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C0B61-0B44-1C7F-8181-34FCAC07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847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EBD961-B59E-0B7C-654B-4E44A549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75DE4D-91E2-F2CB-30E6-8E69B2BA63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847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B1ACB1-9060-03B0-B9F3-05F65B1A7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4ED69-136B-48E3-8777-872765826E4E}" type="datetime1">
              <a:rPr lang="en-US" smtClean="0"/>
              <a:t>7/22/24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4F8654-55E0-A8DB-519B-32F08887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52D5E1-3876-EDF3-EB2C-E7FD6BF8F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0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7664-832A-65D4-4AF7-F2575F89C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0CBCB1-03CB-5C99-6324-86A2D76D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C5362-5A2B-4732-A140-7B3FCA7FDD29}" type="datetime1">
              <a:rPr lang="en-US" smtClean="0"/>
              <a:t>7/22/24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C55C1C-1052-32B9-A2ED-0BEF97B00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F63E0F-3930-A240-DAB6-7B508D34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89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27E2C9-B438-C67C-4462-BE02FD14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523C-3247-40F6-91CD-AA8436F8F709}" type="datetime1">
              <a:rPr lang="en-US" smtClean="0"/>
              <a:t>7/22/24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5B1DEA-67B6-761E-DEC8-9E09D2ED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B0313C-D542-80BF-A1C1-7E4A4FEB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47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BFF52-AFFB-6F11-D1D0-400BE25DE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FA081-19D2-C68C-EB0C-558F56A21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D5D36B-C085-3233-3794-E0C67AFD1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6D2E2-D91F-3C4B-686B-863E9A3E9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7CD98-6A39-48F6-A3D1-DFA2513137B7}" type="datetime1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22EAF-EF98-F26A-5320-DDE1EE8C8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989DD-A087-438B-E884-0625D27A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87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08BCE-C7A1-0B2F-CFB3-E2429CA8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74292-301F-BA8F-A288-895963983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C3CF75-5E55-79A4-6152-D63F82E64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5C8661-0286-2C56-A044-9C8E8D826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4F84-F8FC-483C-BBA0-1A6321D9BF45}" type="datetime1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B2AED-AAAD-C757-75D3-571DC5EAD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2A736-4E06-3468-E3F9-4BAB856A6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92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&#10;&#10;Description automatically generated">
            <a:extLst>
              <a:ext uri="{FF2B5EF4-FFF2-40B4-BE49-F238E27FC236}">
                <a16:creationId xmlns:a16="http://schemas.microsoft.com/office/drawing/2014/main" id="{9FBF3DC6-6E1A-D771-747E-DE37342589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D55579-BA25-F4B1-B4E3-D54BFC9CB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825" y="1098456"/>
            <a:ext cx="4376295" cy="132556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383D6-0B8C-6DE0-7E44-C1667F90B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3206" y="1098456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559A4-8CE4-5A04-2733-B74E79A7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3A58-B63F-46BD-BCE2-5547FFB0C9A2}" type="datetime1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CDCF6-24F8-D2FB-606C-9B3E8B20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2B37D-3D9B-BB65-BE94-8BBA9544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D65AC82-54B3-1D54-499E-0C758E5E4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825" y="2603406"/>
            <a:ext cx="4376295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2662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FBF3DC6-6E1A-D771-747E-DE37342589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D55579-BA25-F4B1-B4E3-D54BFC9CB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825" y="1098456"/>
            <a:ext cx="4396615" cy="13255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383D6-0B8C-6DE0-7E44-C1667F90B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3206" y="1098456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559A4-8CE4-5A04-2733-B74E79A7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673D-EBFD-408F-93E6-2D911392D23F}" type="datetime1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CDCF6-24F8-D2FB-606C-9B3E8B20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2B37D-3D9B-BB65-BE94-8BBA9544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D65AC82-54B3-1D54-499E-0C758E5E4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825" y="2603406"/>
            <a:ext cx="4396615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913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FBF3DC6-6E1A-D771-747E-DE37342589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D55579-BA25-F4B1-B4E3-D54BFC9CB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825" y="1098456"/>
            <a:ext cx="4396615" cy="132556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E383D6-0B8C-6DE0-7E44-C1667F90B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3206" y="1098456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defRPr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559A4-8CE4-5A04-2733-B74E79A7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43B3-7868-4544-9747-DD77E38C825B}" type="datetime1">
              <a:rPr lang="en-US" smtClean="0"/>
              <a:t>7/22/24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CDCF6-24F8-D2FB-606C-9B3E8B20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2B37D-3D9B-BB65-BE94-8BBA9544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D65AC82-54B3-1D54-499E-0C758E5E4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4825" y="2603406"/>
            <a:ext cx="4396615" cy="1655762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1597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background with a white border&#10;&#10;Description automatically generated with medium confidence">
            <a:extLst>
              <a:ext uri="{FF2B5EF4-FFF2-40B4-BE49-F238E27FC236}">
                <a16:creationId xmlns:a16="http://schemas.microsoft.com/office/drawing/2014/main" id="{D1A9AE89-FB79-9825-4BEC-419E26FD6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C25478-66CF-C995-C700-5FEC97D6E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72050" cy="132556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1B5AF-F76A-612A-15D8-647373578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72050" cy="435133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28A68-7029-0B8C-E476-CB700732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FC5C3-AE51-429A-95A9-4A1C026142C0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DDC0-57AD-3131-836E-9F935005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D2DF5-DEC8-25E2-6450-9DB5D37B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1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1A9AE89-FB79-9825-4BEC-419E26FD6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C25478-66CF-C995-C700-5FEC97D6E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72050" cy="132556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1B5AF-F76A-612A-15D8-647373578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72050" cy="435133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28A68-7029-0B8C-E476-CB700732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B833-7A20-428F-8410-582CD6C9B988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DDC0-57AD-3131-836E-9F935005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D2DF5-DEC8-25E2-6450-9DB5D37B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0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1A9AE89-FB79-9825-4BEC-419E26FD6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C25478-66CF-C995-C700-5FEC97D6E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72050" cy="132556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1B5AF-F76A-612A-15D8-647373578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72050" cy="435133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28A68-7029-0B8C-E476-CB700732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279F-C934-4700-9430-4CF4149F555E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9DDC0-57AD-3131-836E-9F935005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D2DF5-DEC8-25E2-6450-9DB5D37B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5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rectangular object with a black border&#10;&#10;Description automatically generated">
            <a:extLst>
              <a:ext uri="{FF2B5EF4-FFF2-40B4-BE49-F238E27FC236}">
                <a16:creationId xmlns:a16="http://schemas.microsoft.com/office/drawing/2014/main" id="{204C87C6-0692-6929-B600-4B0DD14257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E0E12F-1348-30BD-97D5-E548E3963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635620"/>
            <a:ext cx="10515600" cy="2499096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5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3FA7F-DDCC-AFF3-AAED-73862E0C0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281559"/>
            <a:ext cx="10515600" cy="1803397"/>
          </a:xfrm>
        </p:spPr>
        <p:txBody>
          <a:bodyPr/>
          <a:lstStyle>
            <a:lvl1pPr marL="0" indent="0">
              <a:lnSpc>
                <a:spcPct val="100000"/>
              </a:lnSpc>
              <a:buFont typeface="+mj-lt"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DDD2F-223B-8624-42F9-9CDEBB80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F129-6840-475D-9EF8-F3EA40EE5D12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B45F2-DA06-F217-7A3B-1412ADA49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3CFA3-E237-0CF5-2ED7-40DF44FBD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37CEDDFC-409F-8D16-5107-F08D70B428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8201" y="5966234"/>
            <a:ext cx="3317321" cy="61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68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0F2D7-85E4-66C5-DD2D-9800CFDC0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2AB43-7887-177E-344E-C6F5708F8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C0B61-0B44-1C7F-8181-34FCAC07F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847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EBD961-B59E-0B7C-654B-4E44A549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75DE4D-91E2-F2CB-30E6-8E69B2BA63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847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B1ACB1-9060-03B0-B9F3-05F65B1A7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2F4C0-6C80-46A8-81A9-282915EB2334}" type="datetime1">
              <a:rPr lang="en-US" smtClean="0"/>
              <a:t>7/22/24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4F8654-55E0-A8DB-519B-32F088873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52D5E1-3876-EDF3-EB2C-E7FD6BF8F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0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0FC44B-80F7-6EDF-8F5D-BC2AB2137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FE375-FD48-494C-69A0-5BC9B40F5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10C5A-2349-8141-5242-CE4815CA9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937A6-DEF7-4E7E-82DF-45071BD82975}" type="datetime1">
              <a:rPr lang="en-US" smtClean="0"/>
              <a:t>7/22/24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2533F-2EE2-1578-271A-99EA69B769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95847-F435-6C55-9B91-29B13CBA8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B47FD-D320-1949-BB20-F420B8DD3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60" r:id="rId3"/>
    <p:sldLayoutId id="2147483662" r:id="rId4"/>
    <p:sldLayoutId id="2147483650" r:id="rId5"/>
    <p:sldLayoutId id="2147483661" r:id="rId6"/>
    <p:sldLayoutId id="2147483663" r:id="rId7"/>
    <p:sldLayoutId id="2147483651" r:id="rId8"/>
    <p:sldLayoutId id="2147483653" r:id="rId9"/>
    <p:sldLayoutId id="2147483664" r:id="rId10"/>
    <p:sldLayoutId id="2147483654" r:id="rId11"/>
    <p:sldLayoutId id="2147483655" r:id="rId12"/>
    <p:sldLayoutId id="2147483656" r:id="rId13"/>
    <p:sldLayoutId id="214748365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scorecarddata@rti.org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111B-A4F2-A3AB-EAF4-15C278F83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10735"/>
            <a:ext cx="7141029" cy="2022750"/>
          </a:xfrm>
        </p:spPr>
        <p:txBody>
          <a:bodyPr/>
          <a:lstStyle/>
          <a:p>
            <a:r>
              <a:rPr lang="en-US" dirty="0"/>
              <a:t>Counselor and Advisor Training: Module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A9705B-4582-B2DA-F8CF-0EC38D9AEC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442849"/>
            <a:ext cx="9144000" cy="1655762"/>
          </a:xfrm>
        </p:spPr>
        <p:txBody>
          <a:bodyPr/>
          <a:lstStyle/>
          <a:p>
            <a:r>
              <a:rPr lang="en-US" dirty="0"/>
              <a:t>College Scorecard Website Training</a:t>
            </a:r>
          </a:p>
        </p:txBody>
      </p:sp>
    </p:spTree>
    <p:extLst>
      <p:ext uri="{BB962C8B-B14F-4D97-AF65-F5344CB8AC3E}">
        <p14:creationId xmlns:p14="http://schemas.microsoft.com/office/powerpoint/2010/main" val="1056137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6D28-499F-527C-D6FD-3F0C96C6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/>
              </a:rPr>
              <a:t>Average Annual Cost</a:t>
            </a:r>
            <a:br>
              <a:rPr lang="en-US" dirty="0">
                <a:cs typeface="Arial"/>
              </a:rPr>
            </a:br>
            <a:r>
              <a:rPr lang="en-US" sz="1800" b="0" dirty="0">
                <a:cs typeface="Arial"/>
              </a:rPr>
              <a:t>A school’s cost of attendance minus any grants and scholarships students receive.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5D066-74C1-B4B2-1253-F8598C76D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40000" lnSpcReduction="20000"/>
          </a:bodyPr>
          <a:lstStyle/>
          <a:p>
            <a:r>
              <a:rPr lang="en-US" sz="5000" dirty="0">
                <a:cs typeface="Arial"/>
              </a:rPr>
              <a:t>Who and what costs is included in this data point? Who and what costs is excluded?</a:t>
            </a:r>
          </a:p>
          <a:p>
            <a:r>
              <a:rPr lang="en-US" sz="5000" dirty="0">
                <a:cs typeface="Arial"/>
              </a:rPr>
              <a:t>What does it mean to be an "average” cost?</a:t>
            </a:r>
          </a:p>
          <a:p>
            <a:r>
              <a:rPr lang="en-US" sz="5000" dirty="0">
                <a:cs typeface="Arial"/>
              </a:rPr>
              <a:t>How is the average cost different from the Sticker Price or the Net Price?</a:t>
            </a:r>
          </a:p>
          <a:p>
            <a:r>
              <a:rPr lang="en-US" sz="5000" dirty="0">
                <a:cs typeface="Arial"/>
              </a:rPr>
              <a:t>What factors might influence the average cost?</a:t>
            </a:r>
          </a:p>
          <a:p>
            <a:r>
              <a:rPr lang="en-US" sz="5000" dirty="0">
                <a:cs typeface="Arial"/>
              </a:rPr>
              <a:t>What factors might influence the difference between a student’s actual costs and the average costs?</a:t>
            </a:r>
          </a:p>
          <a:p>
            <a:r>
              <a:rPr lang="en-US" sz="5000" dirty="0">
                <a:cs typeface="Arial"/>
              </a:rPr>
              <a:t>Why does the school’s average cost of attendance matter to students and families? Why is it important for students to consider the sticker price and the net price?</a:t>
            </a:r>
          </a:p>
          <a:p>
            <a:r>
              <a:rPr lang="en-US" sz="5000" dirty="0">
                <a:cs typeface="Arial"/>
              </a:rPr>
              <a:t>Why is it important to be aware of the national graduation rates, which may not be as high as you expect? </a:t>
            </a:r>
          </a:p>
          <a:p>
            <a:r>
              <a:rPr lang="en-US" sz="5000" dirty="0">
                <a:cs typeface="Arial"/>
              </a:rPr>
              <a:t>How might this information influence your perception of a college's effectiveness in educating and graduating its students?</a:t>
            </a:r>
            <a:endParaRPr lang="en-US" sz="5000" dirty="0"/>
          </a:p>
          <a:p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A2CD7-8BA5-5891-8456-2A1F3C142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10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508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955A4-7078-CCCA-6490-63037F68E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/>
              </a:rPr>
              <a:t>Median Earnings </a:t>
            </a:r>
            <a:br>
              <a:rPr lang="en-US" dirty="0">
                <a:cs typeface="Arial"/>
              </a:rPr>
            </a:br>
            <a:r>
              <a:rPr lang="en-US" sz="1800" b="0" dirty="0">
                <a:cs typeface="Arial"/>
              </a:rPr>
              <a:t>The median annual earning of individuals that received federal student aid and began college at the institution 10 years ago, regardless of their completion status.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644D7-7C81-C341-1CB9-32EEE5F6D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200" dirty="0">
                <a:cs typeface="Arial"/>
              </a:rPr>
              <a:t>What does “median earnings” mean in layman’s terms? Who is included in this data point? Who is excluded?</a:t>
            </a:r>
          </a:p>
          <a:p>
            <a:r>
              <a:rPr lang="en-US" sz="2200" dirty="0">
                <a:cs typeface="Arial"/>
              </a:rPr>
              <a:t>What impact does the “regardless of their completion status” have?</a:t>
            </a:r>
          </a:p>
          <a:p>
            <a:r>
              <a:rPr lang="en-US" sz="2200" dirty="0">
                <a:cs typeface="Arial"/>
              </a:rPr>
              <a:t>If this data point includes students who “began college at this institution 10 years ago”, how old are most people likely to be now? How long since they graduated college?</a:t>
            </a:r>
          </a:p>
          <a:p>
            <a:r>
              <a:rPr lang="en-US" sz="2200" dirty="0">
                <a:cs typeface="Arial"/>
              </a:rPr>
              <a:t>How might different fields of study impact the median earnings and future debt? </a:t>
            </a:r>
          </a:p>
          <a:p>
            <a:r>
              <a:rPr lang="en-US" sz="2200" dirty="0">
                <a:cs typeface="Arial"/>
              </a:rPr>
              <a:t>How does “graduation rate” impact “median earnings” and future debt? What other factors might impact median earnings?</a:t>
            </a:r>
          </a:p>
          <a:p>
            <a:r>
              <a:rPr lang="en-US" sz="2200" dirty="0">
                <a:cs typeface="Arial"/>
              </a:rPr>
              <a:t>How does “median earnings” relate to “average annual cost”?</a:t>
            </a:r>
          </a:p>
          <a:p>
            <a:pPr marL="0" indent="0">
              <a:buNone/>
            </a:pPr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4E64F-9941-1A29-9500-BE592203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11</a:t>
            </a:fld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3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1D786-E555-2BBB-CDB0-1359EE801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Arial"/>
              </a:rPr>
              <a:t>Related Topics</a:t>
            </a:r>
            <a:br>
              <a:rPr lang="en-US" dirty="0">
                <a:cs typeface="Arial"/>
              </a:rPr>
            </a:br>
            <a:endParaRPr lang="en-US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0A04-EBC9-2B1C-174B-AF5B873FA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Why might one want to know how much graduates with federal student loan debt earn after leaving the school or college? </a:t>
            </a:r>
          </a:p>
          <a:p>
            <a:r>
              <a:rPr lang="en-US" dirty="0">
                <a:cs typeface="Arial"/>
              </a:rPr>
              <a:t>Why is it important to consider the demographic information of students when choosing a college?  How might the diversity of the student body influence your educational experience and personal development?</a:t>
            </a:r>
          </a:p>
          <a:p>
            <a:pPr marL="0" indent="0">
              <a:buNone/>
            </a:pPr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5B31B9-EBD8-64C3-EA60-17418F67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12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321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A233-1745-E8DE-449C-15F4A9F7B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052" y="120532"/>
            <a:ext cx="9872050" cy="1325563"/>
          </a:xfrm>
        </p:spPr>
        <p:txBody>
          <a:bodyPr/>
          <a:lstStyle/>
          <a:p>
            <a:r>
              <a:rPr lang="en-US"/>
              <a:t>Data Limitations of College Scorecard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B697E-23D9-1A2B-1FE1-32A102E86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662"/>
            <a:ext cx="9996814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The data represented on the College Scorecard is only for federal financial aid recipients.</a:t>
            </a:r>
          </a:p>
          <a:p>
            <a:r>
              <a:rPr lang="en-US" dirty="0">
                <a:cs typeface="Arial" panose="020B0604020202020204"/>
              </a:rPr>
              <a:t>The data focus on first-time, full-time students and does not account for the outcomes of transfer students, who may have different experiences and career trajectories.</a:t>
            </a:r>
          </a:p>
          <a:p>
            <a:pPr>
              <a:lnSpc>
                <a:spcPct val="100000"/>
              </a:lnSpc>
            </a:pPr>
            <a:r>
              <a:rPr lang="en-US" dirty="0"/>
              <a:t>The data do not capture all contextual factors of the college experience (e.g., student satisfaction, extracurricular opportunities).</a:t>
            </a:r>
          </a:p>
          <a:p>
            <a:pPr>
              <a:lnSpc>
                <a:spcPct val="100000"/>
              </a:lnSpc>
            </a:pPr>
            <a:r>
              <a:rPr lang="en-US" dirty="0"/>
              <a:t>The median earnings is dependent on the field of study selected.</a:t>
            </a:r>
            <a:endParaRPr lang="en-US" dirty="0">
              <a:cs typeface="Arial" panose="020B0604020202020204"/>
            </a:endParaRPr>
          </a:p>
          <a:p>
            <a:endParaRPr lang="en-US" dirty="0"/>
          </a:p>
          <a:p>
            <a:pPr marL="0" indent="0" algn="ctr">
              <a:buNone/>
            </a:pPr>
            <a:r>
              <a:rPr lang="en-US" b="1">
                <a:solidFill>
                  <a:schemeClr val="tx2"/>
                </a:solidFill>
              </a:rPr>
              <a:t>What other limitations do you notice? </a:t>
            </a:r>
            <a:endParaRPr lang="en-US" b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tx2"/>
                </a:solidFill>
              </a:rPr>
              <a:t>How might these limitations impact the data available to students?</a:t>
            </a:r>
            <a:endParaRPr lang="en-US" b="1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7252394C-C719-82E6-CADD-48720DBA2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13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934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6A8CB-3626-3309-1651-02A81594A8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b="1" dirty="0"/>
              <a:t>College Scorecard Comparison Feature Demonstration</a:t>
            </a:r>
          </a:p>
        </p:txBody>
      </p:sp>
      <p:pic>
        <p:nvPicPr>
          <p:cNvPr id="5" name="Picture 4" descr="Screenshots of pages on the College Scorecard website.">
            <a:extLst>
              <a:ext uri="{FF2B5EF4-FFF2-40B4-BE49-F238E27FC236}">
                <a16:creationId xmlns:a16="http://schemas.microsoft.com/office/drawing/2014/main" id="{0D7CF535-EBE1-A95D-31C7-1629BA892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194" y="2402510"/>
            <a:ext cx="5869250" cy="445549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F84180-CA9D-C512-07DE-5758B7CB2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14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938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CC92B-0DFB-CED9-A9AA-104A5E7A4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Helping Others Make the Most of the Scorecard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F79578-3D43-6F87-0EF7-9E5B6A1CE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00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ABEBD-C413-EBE4-FCD8-C17B57200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1: Practice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30BCA-98A7-59B5-2470-0606879DC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10796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000" dirty="0"/>
              <a:t>As a small group, discuss and respond to the scenarios provided. Record your responses on the handout.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C632A6-13D1-5C64-4BF5-4927127F8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16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416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75B78-4B5F-7F9F-41D1-904F0230E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 Scenarios Debrief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D2B39-4331-BEE0-71E3-42B26155E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b="0" i="0" dirty="0">
                <a:solidFill>
                  <a:srgbClr val="000000"/>
                </a:solidFill>
                <a:effectLst/>
              </a:rPr>
              <a:t>How was the tool valuable in addressing these scenarios around college choice? 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b="0" i="0" dirty="0">
                <a:solidFill>
                  <a:srgbClr val="000000"/>
                </a:solidFill>
                <a:effectLst/>
              </a:rPr>
              <a:t>In what ways would you integrate the College Scorecard into discussions with families to further enhance and inform their postsecondary education search process in these scenarios?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b="0" i="0" dirty="0">
                <a:solidFill>
                  <a:srgbClr val="000000"/>
                </a:solidFill>
                <a:effectLst/>
              </a:rPr>
              <a:t>What other scenarios can you think of</a:t>
            </a:r>
            <a:r>
              <a:rPr lang="en-US" sz="3000" b="0" i="0">
                <a:solidFill>
                  <a:srgbClr val="000000"/>
                </a:solidFill>
                <a:effectLst/>
              </a:rPr>
              <a:t>?  </a:t>
            </a:r>
            <a:endParaRPr lang="en-US" sz="30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b="0" i="0" dirty="0">
                <a:solidFill>
                  <a:srgbClr val="000000"/>
                </a:solidFill>
                <a:effectLst/>
              </a:rPr>
              <a:t>How might you align this to your own district/school priorities? 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b="0" i="0" dirty="0">
                <a:solidFill>
                  <a:srgbClr val="000000"/>
                </a:solidFill>
                <a:effectLst/>
              </a:rPr>
              <a:t>What questions do you still have?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7CE3D-BF23-EC50-71FA-85D8AF35F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17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120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C94ED-C3D2-46B6-B5B6-86ACDE61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2: Tips for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F090F-3BA8-7803-ECAE-DB3363F12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9872050" cy="44862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Review the </a:t>
            </a:r>
            <a:r>
              <a:rPr lang="en-US" i="1" dirty="0"/>
              <a:t>Tips for Delivery </a:t>
            </a:r>
            <a:r>
              <a:rPr lang="en-US" dirty="0"/>
              <a:t>document</a:t>
            </a:r>
            <a:r>
              <a:rPr lang="en-US" i="1" dirty="0"/>
              <a:t> </a:t>
            </a:r>
            <a:r>
              <a:rPr lang="en-US" dirty="0"/>
              <a:t>and discuss implications. Record your responses on the handout.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>
              <a:cs typeface="Aria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13ED46-60FF-410C-54D2-4E61F5B2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18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35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7CA44-6C72-289B-05BF-1D347F60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Tips for Delivery Debrief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B7A09-7544-6DB0-26F5-D04095934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Arial"/>
                <a:ea typeface="Calibri"/>
                <a:cs typeface="Calibri"/>
              </a:rPr>
              <a:t>How can you maximize the value of the tool with different audiences based on their backgrounds, interests, and needs?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Arial"/>
                <a:ea typeface="Calibri"/>
                <a:cs typeface="Calibri"/>
              </a:rPr>
              <a:t>What do you want to be mindful of when organizing and delivering the interactive activities in the College Scorecard training on your own? 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Arial"/>
                <a:ea typeface="Calibri"/>
                <a:cs typeface="Calibri"/>
              </a:rPr>
              <a:t>How does College Scorecard strengthen the conversation with different audiences, including families to further enhance and inform their postsecondary education search process?</a:t>
            </a:r>
          </a:p>
          <a:p>
            <a:endParaRPr lang="en-US" sz="1100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25B29E-2462-AC92-EFF0-AEA1259C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19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13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5FEF7-DB00-044F-15EC-543FE5A52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Session Norms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718C-587D-6AEC-4C06-322AF4648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Participate and engage</a:t>
            </a:r>
          </a:p>
          <a:p>
            <a:r>
              <a:rPr lang="en-US"/>
              <a:t>Be fully present </a:t>
            </a:r>
          </a:p>
          <a:p>
            <a:r>
              <a:rPr lang="en-US"/>
              <a:t>Be generous with the knowledge you share with the group</a:t>
            </a:r>
          </a:p>
          <a:p>
            <a:r>
              <a:rPr lang="en-US"/>
              <a:t>Respect others’ opinions</a:t>
            </a:r>
          </a:p>
          <a:p>
            <a:r>
              <a:rPr lang="en-US"/>
              <a:t>Share airtime equitably 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E6B861-1A23-935C-41FB-542334D6952F}"/>
              </a:ext>
            </a:extLst>
          </p:cNvPr>
          <p:cNvSpPr txBox="1"/>
          <p:nvPr/>
        </p:nvSpPr>
        <p:spPr>
          <a:xfrm>
            <a:off x="3048953" y="3244334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>
                <a:effectLst/>
              </a:rPr>
              <a:t> 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22D00-B84B-4C6E-8707-BF81A8512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2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416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30AC4-517B-3B0B-F1DC-93E09F25D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C868B2-B94C-0D7F-1051-048CC4BE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66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B312E-F112-7C13-A153-2E0AD477F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AC927-F724-CB08-78F8-8638AFCD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4604"/>
            <a:ext cx="9872050" cy="4351338"/>
          </a:xfrm>
        </p:spPr>
        <p:txBody>
          <a:bodyPr>
            <a:normAutofit fontScale="85000" lnSpcReduction="20000"/>
          </a:bodyPr>
          <a:lstStyle/>
          <a:p>
            <a:pPr marL="0" indent="0" algn="l" rtl="0" fontAlgn="base">
              <a:buNone/>
            </a:pPr>
            <a:r>
              <a:rPr lang="en-US" sz="3000" b="0" i="0" dirty="0">
                <a:solidFill>
                  <a:srgbClr val="000000"/>
                </a:solidFill>
                <a:effectLst/>
              </a:rPr>
              <a:t>Now that you have explored the College Scorecard website and prepared for effective facilitation of the advisor training,</a:t>
            </a:r>
          </a:p>
          <a:p>
            <a:pPr marL="0" indent="0" algn="l" rtl="0" fontAlgn="base">
              <a:buNone/>
            </a:pPr>
            <a:r>
              <a:rPr lang="en-US" sz="3000" b="0" i="0" dirty="0">
                <a:solidFill>
                  <a:srgbClr val="000000"/>
                </a:solidFill>
                <a:effectLst/>
              </a:rPr>
              <a:t> </a:t>
            </a:r>
          </a:p>
          <a:p>
            <a:pPr lvl="1" fontAlgn="base">
              <a:lnSpc>
                <a:spcPct val="110000"/>
              </a:lnSpc>
            </a:pPr>
            <a:r>
              <a:rPr lang="en-US" sz="3000" b="0" i="0" dirty="0">
                <a:solidFill>
                  <a:srgbClr val="000000"/>
                </a:solidFill>
                <a:effectLst/>
              </a:rPr>
              <a:t>What do you want to keep in mind? </a:t>
            </a:r>
          </a:p>
          <a:p>
            <a:pPr marL="457200" lvl="1" indent="0" fontAlgn="base">
              <a:lnSpc>
                <a:spcPct val="110000"/>
              </a:lnSpc>
              <a:buNone/>
            </a:pPr>
            <a:endParaRPr lang="en-US" sz="1100" b="0" i="0" dirty="0">
              <a:solidFill>
                <a:srgbClr val="000000"/>
              </a:solidFill>
              <a:effectLst/>
            </a:endParaRPr>
          </a:p>
          <a:p>
            <a:pPr lvl="1" fontAlgn="base">
              <a:lnSpc>
                <a:spcPct val="110000"/>
              </a:lnSpc>
            </a:pPr>
            <a:r>
              <a:rPr lang="en-US" sz="3000" b="0" i="0" dirty="0">
                <a:solidFill>
                  <a:srgbClr val="000000"/>
                </a:solidFill>
                <a:effectLst/>
              </a:rPr>
              <a:t>What do you still need to know?  </a:t>
            </a:r>
          </a:p>
          <a:p>
            <a:pPr marL="457200" lvl="1" indent="0" fontAlgn="base">
              <a:lnSpc>
                <a:spcPct val="110000"/>
              </a:lnSpc>
              <a:buNone/>
            </a:pPr>
            <a:endParaRPr lang="en-US" sz="1100" b="0" i="0" dirty="0">
              <a:solidFill>
                <a:srgbClr val="000000"/>
              </a:solidFill>
              <a:effectLst/>
            </a:endParaRPr>
          </a:p>
          <a:p>
            <a:pPr lvl="1" fontAlgn="base">
              <a:lnSpc>
                <a:spcPct val="110000"/>
              </a:lnSpc>
            </a:pPr>
            <a:r>
              <a:rPr lang="en-US" sz="3000" b="0" i="0" dirty="0">
                <a:solidFill>
                  <a:srgbClr val="000000"/>
                </a:solidFill>
                <a:effectLst/>
              </a:rPr>
              <a:t>List 1 or 2 ways you plan to use College Scorecard to help students and families make informed decisions about college this school year. </a:t>
            </a:r>
          </a:p>
          <a:p>
            <a:pPr marL="0" indent="0" algn="l" rtl="0" fontAlgn="base">
              <a:buNone/>
            </a:pPr>
            <a:endParaRPr lang="en-US" sz="2400" b="0" i="0" dirty="0">
              <a:solidFill>
                <a:srgbClr val="000000"/>
              </a:solidFill>
              <a:effectLst/>
            </a:endParaRPr>
          </a:p>
          <a:p>
            <a:pPr marL="0" indent="0" algn="ctr" rtl="0" fontAlgn="base">
              <a:buNone/>
            </a:pPr>
            <a:r>
              <a:rPr lang="en-US" sz="2100" b="0" i="0" dirty="0">
                <a:solidFill>
                  <a:srgbClr val="000000"/>
                </a:solidFill>
                <a:effectLst/>
              </a:rPr>
              <a:t>Questions about the College Scorecard? Contact </a:t>
            </a:r>
            <a:r>
              <a:rPr lang="en-US" sz="2100" b="0" i="0" u="sng" strike="noStrike" dirty="0">
                <a:solidFill>
                  <a:srgbClr val="0563C1"/>
                </a:solidFill>
                <a:effectLst/>
                <a:hlinkClick r:id="rId2"/>
              </a:rPr>
              <a:t>scorecarddata@rti.org</a:t>
            </a:r>
            <a:r>
              <a:rPr lang="en-US" sz="2100" b="0" i="0" dirty="0">
                <a:solidFill>
                  <a:srgbClr val="000000"/>
                </a:solidFill>
                <a:effectLst/>
              </a:rPr>
              <a:t>. 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7AE281-6B77-81B6-F4E5-26046058C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21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50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382C9-6C4E-7745-F767-19C5088041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US" sz="7000" b="1" dirty="0"/>
          </a:p>
          <a:p>
            <a:pPr marL="0" indent="0" algn="ctr">
              <a:buNone/>
            </a:pPr>
            <a:r>
              <a:rPr lang="en-US" sz="5600" b="1" dirty="0"/>
              <a:t>Questions &amp; Answers</a:t>
            </a:r>
            <a:endParaRPr lang="en-US" sz="5600" b="1">
              <a:cs typeface="Arial"/>
            </a:endParaRPr>
          </a:p>
        </p:txBody>
      </p:sp>
      <p:pic>
        <p:nvPicPr>
          <p:cNvPr id="6" name="Graphic 5" descr="Questions with solid fill.">
            <a:extLst>
              <a:ext uri="{FF2B5EF4-FFF2-40B4-BE49-F238E27FC236}">
                <a16:creationId xmlns:a16="http://schemas.microsoft.com/office/drawing/2014/main" id="{0AE97ACF-94FC-7B27-CC90-E50694621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80461" y="1653964"/>
            <a:ext cx="3542678" cy="354267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B47E85-4724-A4F3-AD0A-770AD2186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22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15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B8DCF3-DD0F-55BE-59BF-DC6CD8BB28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4AAD7-E1AC-04D0-2E32-D949BC092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Access Advisors Modules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68176D2-27E9-1151-584E-B68C939192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80614"/>
              </p:ext>
            </p:extLst>
          </p:nvPr>
        </p:nvGraphicFramePr>
        <p:xfrm>
          <a:off x="838200" y="1825625"/>
          <a:ext cx="987266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DC85B6-D6D6-0557-CC7B-3787F5F2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3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39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40B8-DC83-F885-566C-53B237FD0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2492E-DE60-405A-AAFD-70742EE23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2137"/>
            <a:ext cx="10338786" cy="38498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26AA2"/>
                </a:solidFill>
                <a:ea typeface="Times New Roman" panose="02020603050405020304" pitchFamily="18" charset="0"/>
              </a:rPr>
              <a:t>Exploring How Students Make Postsecondary Enrollment Decisions</a:t>
            </a:r>
          </a:p>
          <a:p>
            <a:r>
              <a:rPr lang="en-US" sz="2400" dirty="0">
                <a:ea typeface="Times New Roman" panose="02020603050405020304" pitchFamily="18" charset="0"/>
              </a:rPr>
              <a:t>U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nderstand how students make postsecondary enrollment decisions based on individual preferences and how the College Scorecard can help inform students to identify institutions and programs that may be a good fit for their unique needs.</a:t>
            </a:r>
            <a:r>
              <a:rPr lang="en-US" sz="2400" dirty="0">
                <a:ea typeface="Times New Roman" panose="02020603050405020304" pitchFamily="18" charset="0"/>
              </a:rPr>
              <a:t> </a:t>
            </a:r>
            <a:endParaRPr lang="en-US" sz="2400" dirty="0">
              <a:effectLst/>
              <a:ea typeface="Times New Roman" panose="02020603050405020304" pitchFamily="18" charset="0"/>
              <a:cs typeface="Arial" panose="020B0604020202020204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B996CD-C482-1C72-F12B-E083720D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4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6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516B-E747-7490-A588-8ECA0F75B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27" y="625226"/>
            <a:ext cx="4711575" cy="1690464"/>
          </a:xfrm>
        </p:spPr>
        <p:txBody>
          <a:bodyPr>
            <a:normAutofit/>
          </a:bodyPr>
          <a:lstStyle/>
          <a:p>
            <a:pPr algn="ctr"/>
            <a:r>
              <a:rPr lang="en-US" b="1"/>
              <a:t>Group Activator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864CD-9725-14BC-6A26-BF18876A8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926" y="1789383"/>
            <a:ext cx="5181600" cy="327923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sz="3500" dirty="0"/>
              <a:t>What should college access advisors and school counselors be mindful of when helping others make the most out of their college search experience?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9317508-F797-A014-DF13-7C3481BE5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051" y="2232563"/>
            <a:ext cx="3085726" cy="308572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A86A6-6B42-218E-F60F-626D3023A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5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10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510E6-58B1-141E-BA8C-00C593BAD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Understanding the College Scorecard 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88C0E6-253C-88D5-9D52-D90A73BC2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88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6ABF53-F694-7224-8B20-644F30F44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Data Metrics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8218A51-C280-D61F-4AF9-7F540ED8E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559975"/>
              </p:ext>
            </p:extLst>
          </p:nvPr>
        </p:nvGraphicFramePr>
        <p:xfrm>
          <a:off x="955660" y="1695080"/>
          <a:ext cx="9649005" cy="385286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18859">
                  <a:extLst>
                    <a:ext uri="{9D8B030D-6E8A-4147-A177-3AD203B41FA5}">
                      <a16:colId xmlns:a16="http://schemas.microsoft.com/office/drawing/2014/main" val="446010938"/>
                    </a:ext>
                  </a:extLst>
                </a:gridCol>
                <a:gridCol w="6930146">
                  <a:extLst>
                    <a:ext uri="{9D8B030D-6E8A-4147-A177-3AD203B41FA5}">
                      <a16:colId xmlns:a16="http://schemas.microsoft.com/office/drawing/2014/main" val="3737663083"/>
                    </a:ext>
                  </a:extLst>
                </a:gridCol>
              </a:tblGrid>
              <a:tr h="625401"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Key Term</a:t>
                      </a:r>
                    </a:p>
                  </a:txBody>
                  <a:tcPr anchor="ctr">
                    <a:solidFill>
                      <a:srgbClr val="026AA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 anchor="ctr">
                    <a:solidFill>
                      <a:srgbClr val="026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070626"/>
                  </a:ext>
                </a:extLst>
              </a:tr>
              <a:tr h="1094454">
                <a:tc>
                  <a:txBody>
                    <a:bodyPr/>
                    <a:lstStyle/>
                    <a:p>
                      <a:r>
                        <a:rPr lang="en-US" b="1" dirty="0"/>
                        <a:t>Graduation Rate </a:t>
                      </a:r>
                    </a:p>
                  </a:txBody>
                  <a:tcPr>
                    <a:solidFill>
                      <a:srgbClr val="FFF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share of students who graduated within 8 years of entering the school for the first time, regardless of full-time or part-time status.</a:t>
                      </a:r>
                    </a:p>
                  </a:txBody>
                  <a:tcPr>
                    <a:solidFill>
                      <a:srgbClr val="FF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07451"/>
                  </a:ext>
                </a:extLst>
              </a:tr>
              <a:tr h="1094454">
                <a:tc>
                  <a:txBody>
                    <a:bodyPr/>
                    <a:lstStyle/>
                    <a:p>
                      <a:r>
                        <a:rPr lang="en-US" b="1" dirty="0"/>
                        <a:t>Average Annual Cost </a:t>
                      </a:r>
                      <a:br>
                        <a:rPr lang="en-US" b="1" dirty="0"/>
                      </a:br>
                      <a:r>
                        <a:rPr lang="en-US" b="1" dirty="0"/>
                        <a:t>(in-state only)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school’s cost of attendance minus any grants and scholarships students receive.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655515"/>
                  </a:ext>
                </a:extLst>
              </a:tr>
              <a:tr h="1038553">
                <a:tc>
                  <a:txBody>
                    <a:bodyPr/>
                    <a:lstStyle/>
                    <a:p>
                      <a:r>
                        <a:rPr lang="en-US" b="1" dirty="0"/>
                        <a:t>Median Earnings </a:t>
                      </a:r>
                    </a:p>
                  </a:txBody>
                  <a:tcPr>
                    <a:solidFill>
                      <a:srgbClr val="FFF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median annual earning of individuals that received federal student aid and began college at the institution 10 years ago, regardless of their completion status.</a:t>
                      </a:r>
                    </a:p>
                  </a:txBody>
                  <a:tcPr>
                    <a:solidFill>
                      <a:srgbClr val="FF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005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4E0A98-D72B-405F-1E5E-617AD241E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7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459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FC078-4E32-66D9-AD81-8BA2DF7D0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Interpret the Data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F403D-8061-E533-8365-35CB46CA4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00832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Arial" panose="020B0604020202020204"/>
              </a:rPr>
              <a:t>As a group, discuss the following: </a:t>
            </a:r>
          </a:p>
          <a:p>
            <a:r>
              <a:rPr lang="en-US" dirty="0">
                <a:cs typeface="Arial" panose="020B0604020202020204"/>
              </a:rPr>
              <a:t>How to interpret the data</a:t>
            </a:r>
          </a:p>
          <a:p>
            <a:r>
              <a:rPr lang="en-US" dirty="0">
                <a:cs typeface="Arial" panose="020B0604020202020204"/>
              </a:rPr>
              <a:t>How the definitions may impact that interpretation</a:t>
            </a:r>
          </a:p>
          <a:p>
            <a:r>
              <a:rPr lang="en-US" dirty="0">
                <a:cs typeface="Arial" panose="020B0604020202020204"/>
              </a:rPr>
              <a:t>Why these key data points matter in a school or college search</a:t>
            </a:r>
          </a:p>
          <a:p>
            <a:endParaRPr lang="en-US" b="1" dirty="0">
              <a:cs typeface="Arial" panose="020B0604020202020204"/>
            </a:endParaRPr>
          </a:p>
          <a:p>
            <a:pPr marL="0" indent="0">
              <a:buNone/>
            </a:pPr>
            <a:r>
              <a:rPr lang="en-US" b="1" dirty="0">
                <a:cs typeface="Arial" panose="020B0604020202020204"/>
              </a:rPr>
              <a:t>Refer to the guiding questions on the next slides.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78C5C-C697-4BB1-144A-0E364CB8F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8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09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43FBE-F48D-CDF8-1C08-ACF98AA2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Arial"/>
              </a:rPr>
              <a:t>Graduation Rate </a:t>
            </a:r>
            <a:br>
              <a:rPr lang="en-US" dirty="0">
                <a:cs typeface="Arial"/>
              </a:rPr>
            </a:br>
            <a:r>
              <a:rPr lang="en-US" sz="2000" b="0" dirty="0">
                <a:cs typeface="Arial"/>
              </a:rPr>
              <a:t>The share of students who graduated within 8 years of entering the school for the first time, regardless of full-time or part-time status.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9481E-8E9E-F74E-0AD2-E273C5687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cs typeface="Arial"/>
              </a:rPr>
              <a:t>Who is included in this data point? Who is excluded?</a:t>
            </a:r>
          </a:p>
          <a:p>
            <a:r>
              <a:rPr lang="en-US" sz="2000" dirty="0">
                <a:cs typeface="Arial"/>
              </a:rPr>
              <a:t>What impact does the “of entering this school for the first time” have?</a:t>
            </a:r>
          </a:p>
          <a:p>
            <a:r>
              <a:rPr lang="en-US" sz="2000" dirty="0">
                <a:cs typeface="Arial"/>
              </a:rPr>
              <a:t>What factors influence an institution's graduation rate?</a:t>
            </a:r>
          </a:p>
          <a:p>
            <a:r>
              <a:rPr lang="en-US" sz="2000" dirty="0">
                <a:cs typeface="Arial"/>
              </a:rPr>
              <a:t>Why might a student not graduate within 8 years?</a:t>
            </a:r>
          </a:p>
          <a:p>
            <a:r>
              <a:rPr lang="en-US" sz="2000" dirty="0">
                <a:cs typeface="Arial"/>
              </a:rPr>
              <a:t> Why does "8” years matter in this data point?</a:t>
            </a:r>
          </a:p>
          <a:p>
            <a:r>
              <a:rPr lang="en-US" sz="2000" dirty="0">
                <a:cs typeface="Arial"/>
              </a:rPr>
              <a:t>Why would one want to know the percentage of students who graduated within 8 years of entering the school? </a:t>
            </a:r>
          </a:p>
          <a:p>
            <a:r>
              <a:rPr lang="en-US" sz="2000" dirty="0">
                <a:cs typeface="Arial"/>
              </a:rPr>
              <a:t>How does this influence a student’s decision about college? </a:t>
            </a:r>
          </a:p>
          <a:p>
            <a:pPr marL="0" indent="0">
              <a:buNone/>
            </a:pPr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5A1C2-6FB3-B7F3-C89F-EF8A8B1FC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rIns="274320" bIns="274320"/>
          <a:lstStyle/>
          <a:p>
            <a:fld id="{208B47FD-D320-1949-BB20-F420B8DD3092}" type="slidenum">
              <a:rPr lang="en-US" smtClean="0">
                <a:solidFill>
                  <a:sysClr val="windowText" lastClr="000000"/>
                </a:solidFill>
              </a:rPr>
              <a:t>9</a:t>
            </a:fld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984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llege Scorecard">
      <a:dk1>
        <a:srgbClr val="000000"/>
      </a:dk1>
      <a:lt1>
        <a:srgbClr val="FFFFFF"/>
      </a:lt1>
      <a:dk2>
        <a:srgbClr val="0F264E"/>
      </a:dk2>
      <a:lt2>
        <a:srgbClr val="EFF1F5"/>
      </a:lt2>
      <a:accent1>
        <a:srgbClr val="0369A2"/>
      </a:accent1>
      <a:accent2>
        <a:srgbClr val="7AD88B"/>
      </a:accent2>
      <a:accent3>
        <a:srgbClr val="FEF9EA"/>
      </a:accent3>
      <a:accent4>
        <a:srgbClr val="FFC000"/>
      </a:accent4>
      <a:accent5>
        <a:srgbClr val="5B9BD5"/>
      </a:accent5>
      <a:accent6>
        <a:srgbClr val="047D4A"/>
      </a:accent6>
      <a:hlink>
        <a:srgbClr val="1269E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bbd4f8d-2a65-4a5d-8f3e-fbba9d52cdf6">
      <Terms xmlns="http://schemas.microsoft.com/office/infopath/2007/PartnerControls"/>
    </lcf76f155ced4ddcb4097134ff3c332f>
    <TaxCatchAll xmlns="78d48902-1308-491c-b0e8-47d7793e044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9F0E93537208468DD2F6ED19386321" ma:contentTypeVersion="17" ma:contentTypeDescription="Create a new document." ma:contentTypeScope="" ma:versionID="3f83ab26eefd52019531416474c7fd2e">
  <xsd:schema xmlns:xsd="http://www.w3.org/2001/XMLSchema" xmlns:xs="http://www.w3.org/2001/XMLSchema" xmlns:p="http://schemas.microsoft.com/office/2006/metadata/properties" xmlns:ns2="2bbd4f8d-2a65-4a5d-8f3e-fbba9d52cdf6" xmlns:ns3="78d48902-1308-491c-b0e8-47d7793e044a" targetNamespace="http://schemas.microsoft.com/office/2006/metadata/properties" ma:root="true" ma:fieldsID="9e06b8f9d74a8800ccb28f577d72ff5b" ns2:_="" ns3:_="">
    <xsd:import namespace="2bbd4f8d-2a65-4a5d-8f3e-fbba9d52cdf6"/>
    <xsd:import namespace="78d48902-1308-491c-b0e8-47d7793e0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bd4f8d-2a65-4a5d-8f3e-fbba9d52cd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3b40f3a-84d0-4acf-ad34-a39173ff9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4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48902-1308-491c-b0e8-47d7793e04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6278662-2d00-4a71-a630-0fd80164f29d}" ma:internalName="TaxCatchAll" ma:showField="CatchAllData" ma:web="78d48902-1308-491c-b0e8-47d7793e04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FD2948-AA0B-4571-84B0-70C8B7186A8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78d48902-1308-491c-b0e8-47d7793e044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bbd4f8d-2a65-4a5d-8f3e-fbba9d52cdf6"/>
  </ds:schemaRefs>
</ds:datastoreItem>
</file>

<file path=customXml/itemProps2.xml><?xml version="1.0" encoding="utf-8"?>
<ds:datastoreItem xmlns:ds="http://schemas.openxmlformats.org/officeDocument/2006/customXml" ds:itemID="{36D5B470-A628-48B0-8CBF-1F0EF7C7A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bd4f8d-2a65-4a5d-8f3e-fbba9d52cdf6"/>
    <ds:schemaRef ds:uri="78d48902-1308-491c-b0e8-47d7793e0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80A3FC-3E77-4C91-8A5F-5F90311E7B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1210</Words>
  <Application>Microsoft Macintosh PowerPoint</Application>
  <PresentationFormat>Widescreen</PresentationFormat>
  <Paragraphs>125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Counselor and Advisor Training: Module 3</vt:lpstr>
      <vt:lpstr>Session Norms </vt:lpstr>
      <vt:lpstr>College Access Advisors Modules </vt:lpstr>
      <vt:lpstr>Learning Objectives</vt:lpstr>
      <vt:lpstr>Group Activator</vt:lpstr>
      <vt:lpstr>Understanding the College Scorecard Data</vt:lpstr>
      <vt:lpstr>Key Data Metrics</vt:lpstr>
      <vt:lpstr>Interpret the Data </vt:lpstr>
      <vt:lpstr>Graduation Rate  The share of students who graduated within 8 years of entering the school for the first time, regardless of full-time or part-time status.</vt:lpstr>
      <vt:lpstr>Average Annual Cost A school’s cost of attendance minus any grants and scholarships students receive.</vt:lpstr>
      <vt:lpstr>Median Earnings  The median annual earning of individuals that received federal student aid and began college at the institution 10 years ago, regardless of their completion status.</vt:lpstr>
      <vt:lpstr>Related Topics </vt:lpstr>
      <vt:lpstr>Data Limitations of College Scorecard</vt:lpstr>
      <vt:lpstr>PowerPoint Presentation</vt:lpstr>
      <vt:lpstr>Helping Others Make the Most of the Scorecard Data</vt:lpstr>
      <vt:lpstr>Activity 1: Practice Scenarios</vt:lpstr>
      <vt:lpstr>Practice Scenarios Debrief </vt:lpstr>
      <vt:lpstr>Activity 2: Tips for Delivery</vt:lpstr>
      <vt:lpstr>Tips for Delivery Debrief</vt:lpstr>
      <vt:lpstr>Reflection</vt:lpstr>
      <vt:lpstr>Reflection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Scorecard Counselor and Advisor Training: Module 3</dc:title>
  <dc:subject>College Scorecard </dc:subject>
  <dc:creator>U.S. Department of Education</dc:creator>
  <cp:keywords>College Scorecard </cp:keywords>
  <dc:description>College Scorecard Website Training</dc:description>
  <cp:lastModifiedBy/>
  <cp:revision>423</cp:revision>
  <dcterms:created xsi:type="dcterms:W3CDTF">2023-12-18T18:45:34Z</dcterms:created>
  <dcterms:modified xsi:type="dcterms:W3CDTF">2024-07-22T23:11:35Z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0x010100E99F0E93537208468DD2F6ED19386321</vt:lpwstr>
  </property>
  <property fmtid="{D5CDD505-2E9C-101B-9397-08002B2CF9AE}" pid="3" name="MediaServiceImageTags">
    <vt:lpwstr/>
  </property>
</Properties>
</file>