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0" r:id="rId7"/>
    <p:sldId id="259" r:id="rId8"/>
    <p:sldId id="276" r:id="rId9"/>
    <p:sldId id="261" r:id="rId10"/>
    <p:sldId id="275" r:id="rId11"/>
    <p:sldId id="296" r:id="rId12"/>
    <p:sldId id="289" r:id="rId13"/>
    <p:sldId id="262" r:id="rId14"/>
    <p:sldId id="277" r:id="rId15"/>
    <p:sldId id="285" r:id="rId16"/>
    <p:sldId id="294" r:id="rId17"/>
    <p:sldId id="287" r:id="rId18"/>
    <p:sldId id="264" r:id="rId19"/>
    <p:sldId id="280" r:id="rId20"/>
    <p:sldId id="290" r:id="rId21"/>
    <p:sldId id="291" r:id="rId22"/>
    <p:sldId id="292" r:id="rId23"/>
    <p:sldId id="293" r:id="rId24"/>
    <p:sldId id="284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116473AC-D0E2-BAF9-8EEB-88B3FB2F2211}" name="Garcia, John" initials="GJ" userId="S::johnny.garcia@ed.gov::7e6f33fc-c8bd-422a-ab46-0b1a94ad2e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34A"/>
    <a:srgbClr val="0D2A65"/>
    <a:srgbClr val="0F285C"/>
    <a:srgbClr val="1B49A6"/>
    <a:srgbClr val="0F2653"/>
    <a:srgbClr val="10264E"/>
    <a:srgbClr val="026AA2"/>
    <a:srgbClr val="0F264F"/>
    <a:srgbClr val="FFFA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6"/>
    <p:restoredTop sz="94726"/>
  </p:normalViewPr>
  <p:slideViewPr>
    <p:cSldViewPr snapToGrid="0">
      <p:cViewPr varScale="1">
        <p:scale>
          <a:sx n="93" d="100"/>
          <a:sy n="93" d="100"/>
        </p:scale>
        <p:origin x="24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verso, Pablo" userId="b9b276b4-3145-4f9a-8563-b133bb430f6f" providerId="ADAL" clId="{8D663908-2F26-8445-9BE7-1A80D9C2ADE7}"/>
    <pc:docChg chg="undo custSel modSld">
      <pc:chgData name="Traverso, Pablo" userId="b9b276b4-3145-4f9a-8563-b133bb430f6f" providerId="ADAL" clId="{8D663908-2F26-8445-9BE7-1A80D9C2ADE7}" dt="2024-07-22T23:26:06.059" v="1269" actId="962"/>
      <pc:docMkLst>
        <pc:docMk/>
      </pc:docMkLst>
      <pc:sldChg chg="modSp mod">
        <pc:chgData name="Traverso, Pablo" userId="b9b276b4-3145-4f9a-8563-b133bb430f6f" providerId="ADAL" clId="{8D663908-2F26-8445-9BE7-1A80D9C2ADE7}" dt="2024-07-22T23:22:46.917" v="0" actId="962"/>
        <pc:sldMkLst>
          <pc:docMk/>
          <pc:sldMk cId="1063101658" sldId="260"/>
        </pc:sldMkLst>
        <pc:picChg chg="mod">
          <ac:chgData name="Traverso, Pablo" userId="b9b276b4-3145-4f9a-8563-b133bb430f6f" providerId="ADAL" clId="{8D663908-2F26-8445-9BE7-1A80D9C2ADE7}" dt="2024-07-22T23:22:46.917" v="0" actId="962"/>
          <ac:picMkLst>
            <pc:docMk/>
            <pc:sldMk cId="1063101658" sldId="260"/>
            <ac:picMk id="5" creationId="{C2930A72-5139-7F38-7609-03477410791C}"/>
          </ac:picMkLst>
        </pc:picChg>
      </pc:sldChg>
      <pc:sldChg chg="modSp mod">
        <pc:chgData name="Traverso, Pablo" userId="b9b276b4-3145-4f9a-8563-b133bb430f6f" providerId="ADAL" clId="{8D663908-2F26-8445-9BE7-1A80D9C2ADE7}" dt="2024-07-22T23:26:02.396" v="1268" actId="962"/>
        <pc:sldMkLst>
          <pc:docMk/>
          <pc:sldMk cId="2961113869" sldId="280"/>
        </pc:sldMkLst>
        <pc:picChg chg="mod">
          <ac:chgData name="Traverso, Pablo" userId="b9b276b4-3145-4f9a-8563-b133bb430f6f" providerId="ADAL" clId="{8D663908-2F26-8445-9BE7-1A80D9C2ADE7}" dt="2024-07-22T23:26:02.396" v="1268" actId="962"/>
          <ac:picMkLst>
            <pc:docMk/>
            <pc:sldMk cId="2961113869" sldId="280"/>
            <ac:picMk id="3" creationId="{8185A52D-0564-A9A7-8984-E4D1F4187581}"/>
          </ac:picMkLst>
        </pc:picChg>
      </pc:sldChg>
      <pc:sldChg chg="modSp mod">
        <pc:chgData name="Traverso, Pablo" userId="b9b276b4-3145-4f9a-8563-b133bb430f6f" providerId="ADAL" clId="{8D663908-2F26-8445-9BE7-1A80D9C2ADE7}" dt="2024-07-22T23:26:06.059" v="1269" actId="962"/>
        <pc:sldMkLst>
          <pc:docMk/>
          <pc:sldMk cId="2130149401" sldId="282"/>
        </pc:sldMkLst>
        <pc:picChg chg="mod">
          <ac:chgData name="Traverso, Pablo" userId="b9b276b4-3145-4f9a-8563-b133bb430f6f" providerId="ADAL" clId="{8D663908-2F26-8445-9BE7-1A80D9C2ADE7}" dt="2024-07-22T23:26:06.059" v="1269" actId="962"/>
          <ac:picMkLst>
            <pc:docMk/>
            <pc:sldMk cId="2130149401" sldId="282"/>
            <ac:picMk id="5" creationId="{CA0BF054-990D-1186-69FC-A322EB6C07E9}"/>
          </ac:picMkLst>
        </pc:picChg>
      </pc:sldChg>
      <pc:sldChg chg="addSp delSp modSp mod">
        <pc:chgData name="Traverso, Pablo" userId="b9b276b4-3145-4f9a-8563-b133bb430f6f" providerId="ADAL" clId="{8D663908-2F26-8445-9BE7-1A80D9C2ADE7}" dt="2024-07-22T23:25:35.693" v="1124" actId="478"/>
        <pc:sldMkLst>
          <pc:docMk/>
          <pc:sldMk cId="4286692588" sldId="285"/>
        </pc:sldMkLst>
        <pc:spChg chg="topLvl">
          <ac:chgData name="Traverso, Pablo" userId="b9b276b4-3145-4f9a-8563-b133bb430f6f" providerId="ADAL" clId="{8D663908-2F26-8445-9BE7-1A80D9C2ADE7}" dt="2024-07-22T23:25:35.167" v="1123" actId="478"/>
          <ac:spMkLst>
            <pc:docMk/>
            <pc:sldMk cId="4286692588" sldId="285"/>
            <ac:spMk id="4" creationId="{6B7667DC-5F86-C398-1949-FD99A4D4865B}"/>
          </ac:spMkLst>
        </pc:spChg>
        <pc:grpChg chg="add del">
          <ac:chgData name="Traverso, Pablo" userId="b9b276b4-3145-4f9a-8563-b133bb430f6f" providerId="ADAL" clId="{8D663908-2F26-8445-9BE7-1A80D9C2ADE7}" dt="2024-07-22T23:25:35.693" v="1124" actId="478"/>
          <ac:grpSpMkLst>
            <pc:docMk/>
            <pc:sldMk cId="4286692588" sldId="285"/>
            <ac:grpSpMk id="6" creationId="{17881E83-AB68-C6C3-7C31-05EFFE6F2FA2}"/>
          </ac:grpSpMkLst>
        </pc:grpChg>
        <pc:picChg chg="add del mod topLvl">
          <ac:chgData name="Traverso, Pablo" userId="b9b276b4-3145-4f9a-8563-b133bb430f6f" providerId="ADAL" clId="{8D663908-2F26-8445-9BE7-1A80D9C2ADE7}" dt="2024-07-22T23:25:35.693" v="1124" actId="478"/>
          <ac:picMkLst>
            <pc:docMk/>
            <pc:sldMk cId="4286692588" sldId="285"/>
            <ac:picMk id="7" creationId="{F591FD55-0E11-6422-E2AC-D21CE1985E32}"/>
          </ac:picMkLst>
        </pc:picChg>
      </pc:sldChg>
      <pc:sldChg chg="modSp mod">
        <pc:chgData name="Traverso, Pablo" userId="b9b276b4-3145-4f9a-8563-b133bb430f6f" providerId="ADAL" clId="{8D663908-2F26-8445-9BE7-1A80D9C2ADE7}" dt="2024-07-22T23:25:54.934" v="1218" actId="962"/>
        <pc:sldMkLst>
          <pc:docMk/>
          <pc:sldMk cId="2108182176" sldId="287"/>
        </pc:sldMkLst>
        <pc:picChg chg="mod">
          <ac:chgData name="Traverso, Pablo" userId="b9b276b4-3145-4f9a-8563-b133bb430f6f" providerId="ADAL" clId="{8D663908-2F26-8445-9BE7-1A80D9C2ADE7}" dt="2024-07-22T23:25:54.934" v="1218" actId="962"/>
          <ac:picMkLst>
            <pc:docMk/>
            <pc:sldMk cId="2108182176" sldId="287"/>
            <ac:picMk id="20" creationId="{F2D7ABE4-90EF-5C77-8F58-89E271B1A23E}"/>
          </ac:picMkLst>
        </pc:picChg>
      </pc:sldChg>
      <pc:sldChg chg="modSp mod">
        <pc:chgData name="Traverso, Pablo" userId="b9b276b4-3145-4f9a-8563-b133bb430f6f" providerId="ADAL" clId="{8D663908-2F26-8445-9BE7-1A80D9C2ADE7}" dt="2024-07-22T23:24:56.018" v="1118" actId="962"/>
        <pc:sldMkLst>
          <pc:docMk/>
          <pc:sldMk cId="1310709815" sldId="296"/>
        </pc:sldMkLst>
        <pc:picChg chg="mod">
          <ac:chgData name="Traverso, Pablo" userId="b9b276b4-3145-4f9a-8563-b133bb430f6f" providerId="ADAL" clId="{8D663908-2F26-8445-9BE7-1A80D9C2ADE7}" dt="2024-07-22T23:24:56.018" v="1118" actId="962"/>
          <ac:picMkLst>
            <pc:docMk/>
            <pc:sldMk cId="1310709815" sldId="296"/>
            <ac:picMk id="16" creationId="{0B81D382-6B7D-298B-2987-B9569BA85DED}"/>
          </ac:picMkLst>
        </pc:picChg>
      </pc:sldChg>
    </pc:docChg>
  </pc:docChgLst>
  <pc:docChgLst>
    <pc:chgData name="Traverso, Pablo" userId="b9b276b4-3145-4f9a-8563-b133bb430f6f" providerId="ADAL" clId="{CD5FD4DB-DBE3-A344-899F-30BB44F19E6D}"/>
    <pc:docChg chg="">
      <pc:chgData name="Traverso, Pablo" userId="b9b276b4-3145-4f9a-8563-b133bb430f6f" providerId="ADAL" clId="{CD5FD4DB-DBE3-A344-899F-30BB44F19E6D}" dt="2024-06-21T21:45:47.817" v="0"/>
      <pc:docMkLst>
        <pc:docMk/>
      </pc:docMkLst>
      <pc:sldChg chg="delCm">
        <pc:chgData name="Traverso, Pablo" userId="b9b276b4-3145-4f9a-8563-b133bb430f6f" providerId="ADAL" clId="{CD5FD4DB-DBE3-A344-899F-30BB44F19E6D}" dt="2024-06-21T21:45:47.817" v="0"/>
        <pc:sldMkLst>
          <pc:docMk/>
          <pc:sldMk cId="2997037931" sldId="2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raverso, Pablo" userId="b9b276b4-3145-4f9a-8563-b133bb430f6f" providerId="ADAL" clId="{CD5FD4DB-DBE3-A344-899F-30BB44F19E6D}" dt="2024-06-21T21:45:47.817" v="0"/>
              <pc2:cmMkLst xmlns:pc2="http://schemas.microsoft.com/office/powerpoint/2019/9/main/command">
                <pc:docMk/>
                <pc:sldMk cId="2997037931" sldId="289"/>
                <pc2:cmMk id="{3D048743-CA84-456C-9F78-AD281FCB5DB8}"/>
              </pc2:cmMkLst>
            </pc226:cmChg>
          </p:ext>
        </pc:extLst>
      </pc:sldChg>
      <pc:sldChg chg="delCm">
        <pc:chgData name="Traverso, Pablo" userId="b9b276b4-3145-4f9a-8563-b133bb430f6f" providerId="ADAL" clId="{CD5FD4DB-DBE3-A344-899F-30BB44F19E6D}" dt="2024-06-21T21:45:47.817" v="0"/>
        <pc:sldMkLst>
          <pc:docMk/>
          <pc:sldMk cId="819738626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raverso, Pablo" userId="b9b276b4-3145-4f9a-8563-b133bb430f6f" providerId="ADAL" clId="{CD5FD4DB-DBE3-A344-899F-30BB44F19E6D}" dt="2024-06-21T21:45:47.817" v="0"/>
              <pc2:cmMkLst xmlns:pc2="http://schemas.microsoft.com/office/powerpoint/2019/9/main/command">
                <pc:docMk/>
                <pc:sldMk cId="819738626" sldId="293"/>
                <pc2:cmMk id="{990078F8-E7F0-4027-BCF8-E0C4243814C4}"/>
              </pc2:cmMkLst>
            </pc226:cmChg>
          </p:ext>
        </pc:extLst>
      </pc:sldChg>
      <pc:sldChg chg="delCm">
        <pc:chgData name="Traverso, Pablo" userId="b9b276b4-3145-4f9a-8563-b133bb430f6f" providerId="ADAL" clId="{CD5FD4DB-DBE3-A344-899F-30BB44F19E6D}" dt="2024-06-21T21:45:47.817" v="0"/>
        <pc:sldMkLst>
          <pc:docMk/>
          <pc:sldMk cId="3998237681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raverso, Pablo" userId="b9b276b4-3145-4f9a-8563-b133bb430f6f" providerId="ADAL" clId="{CD5FD4DB-DBE3-A344-899F-30BB44F19E6D}" dt="2024-06-21T21:45:47.817" v="0"/>
              <pc2:cmMkLst xmlns:pc2="http://schemas.microsoft.com/office/powerpoint/2019/9/main/command">
                <pc:docMk/>
                <pc:sldMk cId="3998237681" sldId="294"/>
                <pc2:cmMk id="{21CD23EE-BC1A-4B78-B097-9D6D07ED97DB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7C3DA-0C03-4BBC-AD68-65B732305E00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523D7-948A-4473-8CAD-E78394F12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9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0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0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2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610E1-1B47-A5F4-EF6D-93BE7C00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A48E6-66E7-2733-E028-0D10FB2E1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59464-3F98-6149-4B5F-25DF2E241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0703A-4F91-BB25-C175-067509BE6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23D7-948A-4473-8CAD-E78394F12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4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426E22-2A88-01CF-584F-17D76C81F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647B22E-9727-CE73-37C4-230DA2B16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6783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785F-8FEF-4A4C-1009-E7AC6BCD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6F6E-7CD9-4C54-A4E0-2702621D74E2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5776-A085-D176-C2A2-210DB3F3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828F-B564-1DCB-9054-58EEDCAD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3CA3A-FC17-CD28-A6B3-1EA5A9A8F8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835722"/>
            <a:ext cx="9144000" cy="2022750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en-US"/>
              <a:t>Counselor and </a:t>
            </a:r>
            <a:r>
              <a:rPr lang="en-US" err="1"/>
              <a:t>AdvisorCo</a:t>
            </a:r>
            <a:r>
              <a:rPr lang="en-US"/>
              <a:t> Training </a:t>
            </a:r>
          </a:p>
        </p:txBody>
      </p:sp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8635E71-07D5-B6EC-88D0-2B868C6F0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323386"/>
            <a:ext cx="4191000" cy="7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2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F2D7-85E4-66C5-DD2D-9800CFDC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AB43-7887-177E-344E-C6F5708F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C0B61-0B44-1C7F-8181-34FCAC07F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BD961-B59E-0B7C-654B-4E44A549D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5DE4D-91E2-F2CB-30E6-8E69B2BA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1ACB1-9060-03B0-B9F3-05F65B1A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F7D6-31E4-4833-84D9-175A2DB391A4}" type="datetime1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F8654-55E0-A8DB-519B-32F08887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2D5E1-3876-EDF3-EB2C-E7FD6BF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7664-832A-65D4-4AF7-F2575F89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CBCB1-03CB-5C99-6324-86A2D76D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B0E1-F572-481B-AE78-C5879114BC85}" type="datetime1">
              <a:rPr lang="en-US" smtClean="0"/>
              <a:t>7/22/24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55C1C-1052-32B9-A2ED-0BEF97B0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63E0F-3930-A240-DAB6-7B508D34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27E2C9-B438-C67C-4462-BE02FD14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D2FA-0014-48EA-ABB9-3E4C211D4C10}" type="datetime1">
              <a:rPr lang="en-US" smtClean="0"/>
              <a:t>7/22/24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B1DEA-67B6-761E-DEC8-9E09D2ED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0313C-D542-80BF-A1C1-7E4A4FE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4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FF52-AFFB-6F11-D1D0-400BE25D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A081-19D2-C68C-EB0C-558F56A2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5D36B-C085-3233-3794-E0C67AFD1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6D2E2-D91F-3C4B-686B-863E9A3E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A4C9-848D-4633-99D6-E1EDEA3D1A00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22EAF-EF98-F26A-5320-DDE1EE8C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989DD-A087-438B-E884-0625D27A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8BCE-C7A1-0B2F-CFB3-E2429CA8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74292-301F-BA8F-A288-895963983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3CF75-5E55-79A4-6152-D63F82E64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C8661-0286-2C56-A044-9C8E8D8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F1FD-42E7-4A6F-9285-F73E11731A23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B2AED-AAAD-C757-75D3-571DC5EA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2A736-4E06-3468-E3F9-4BAB856A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&#10;&#10;Description automatically generated">
            <a:extLst>
              <a:ext uri="{FF2B5EF4-FFF2-40B4-BE49-F238E27FC236}">
                <a16:creationId xmlns:a16="http://schemas.microsoft.com/office/drawing/2014/main" id="{9FBF3DC6-6E1A-D771-747E-DE373425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5579-BA25-F4B1-B4E3-D54BFC9C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1098456"/>
            <a:ext cx="4416935" cy="1325563"/>
          </a:xfrm>
        </p:spPr>
        <p:txBody>
          <a:bodyPr>
            <a:no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3D6-0B8C-6DE0-7E44-C1667F90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206" y="1098456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59A4-8CE4-5A04-2733-B74E79A7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0452-B5F2-4078-B42D-877C06653821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CDCF6-24F8-D2FB-606C-9B3E8B20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2B37D-3D9B-BB65-BE94-8BBA954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65AC82-54B3-1D54-499E-0C758E5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25" y="2603406"/>
            <a:ext cx="441693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6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BF3DC6-6E1A-D771-747E-DE373425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5579-BA25-F4B1-B4E3-D54BFC9C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1098456"/>
            <a:ext cx="4386455" cy="1325563"/>
          </a:xfrm>
        </p:spPr>
        <p:txBody>
          <a:bodyPr>
            <a:no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3D6-0B8C-6DE0-7E44-C1667F90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206" y="1098456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59A4-8CE4-5A04-2733-B74E79A7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EB11-FBE5-4C03-83E5-51D7DD75654A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CDCF6-24F8-D2FB-606C-9B3E8B20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2B37D-3D9B-BB65-BE94-8BBA954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65AC82-54B3-1D54-499E-0C758E5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25" y="2603406"/>
            <a:ext cx="438645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13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BF3DC6-6E1A-D771-747E-DE3734258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5579-BA25-F4B1-B4E3-D54BFC9C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1098456"/>
            <a:ext cx="4467735" cy="1325563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83D6-0B8C-6DE0-7E44-C1667F90B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206" y="1098456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559A4-8CE4-5A04-2733-B74E79A7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DDEC-6465-4AC0-8AD5-EEDF6F16FECF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CDCF6-24F8-D2FB-606C-9B3E8B20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2B37D-3D9B-BB65-BE94-8BBA9544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D65AC82-54B3-1D54-499E-0C758E5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25" y="2603406"/>
            <a:ext cx="446773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97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D1A9AE89-FB79-9825-4BEC-419E26FD6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25478-66CF-C995-C700-5FEC97D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5AF-F76A-612A-15D8-64737357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8A68-7029-0B8C-E476-CB7007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E9BA-7F39-48E2-9ED5-7A5CDFFB49EA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DC0-57AD-3131-836E-9F93500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2DF5-DEC8-25E2-6450-9DB5D37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A9AE89-FB79-9825-4BEC-419E26FD6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25478-66CF-C995-C700-5FEC97D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5AF-F76A-612A-15D8-64737357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8A68-7029-0B8C-E476-CB7007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BEF3A-288A-4198-825A-E67D94494136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DC0-57AD-3131-836E-9F93500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2DF5-DEC8-25E2-6450-9DB5D37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A9AE89-FB79-9825-4BEC-419E26FD6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25478-66CF-C995-C700-5FEC97D6E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>
            <a:normAutofit/>
          </a:bodyPr>
          <a:lstStyle>
            <a:lvl1pPr>
              <a:defRPr sz="4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5AF-F76A-612A-15D8-647373578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28A68-7029-0B8C-E476-CB7007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BB268-DD66-4A9D-A670-8BADED685AB5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DC0-57AD-3131-836E-9F93500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D2DF5-DEC8-25E2-6450-9DB5D37B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204C87C6-0692-6929-B600-4B0DD1425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0E12F-1348-30BD-97D5-E548E396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35620"/>
            <a:ext cx="10515600" cy="2499096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3FA7F-DDCC-AFF3-AAED-73862E0C0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81559"/>
            <a:ext cx="10515600" cy="18033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DDD2F-223B-8624-42F9-9CDEBB80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8DD8-9357-4B3C-9958-3134307C2FF9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B45F2-DA06-F217-7A3B-1412ADA4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3CFA3-E237-0CF5-2ED7-40DF44FB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7CEDDFC-409F-8D16-5107-F08D70B42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1" y="5966234"/>
            <a:ext cx="3317321" cy="61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F2D7-85E4-66C5-DD2D-9800CFDC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2AB43-7887-177E-344E-C6F5708F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C0B61-0B44-1C7F-8181-34FCAC07F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BD961-B59E-0B7C-654B-4E44A549D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5DE4D-91E2-F2CB-30E6-8E69B2BA6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47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1ACB1-9060-03B0-B9F3-05F65B1A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BEA-132A-43CA-AD25-DC77D31182AC}" type="datetime1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F8654-55E0-A8DB-519B-32F08887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2D5E1-3876-EDF3-EB2C-E7FD6BF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FC44B-80F7-6EDF-8F5D-BC2AB213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FE375-FD48-494C-69A0-5BC9B40F5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10C5A-2349-8141-5242-CE4815CA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60CC-5625-4C70-8E44-D46ADB14C824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2533F-2EE2-1578-271A-99EA69B76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5847-F435-6C55-9B91-29B13CBA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47FD-D320-1949-BB20-F420B8DD3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2" r:id="rId4"/>
    <p:sldLayoutId id="2147483650" r:id="rId5"/>
    <p:sldLayoutId id="2147483661" r:id="rId6"/>
    <p:sldLayoutId id="2147483663" r:id="rId7"/>
    <p:sldLayoutId id="2147483651" r:id="rId8"/>
    <p:sldLayoutId id="2147483653" r:id="rId9"/>
    <p:sldLayoutId id="2147483664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scorecard.ed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ubsearch/pubsinfo.asp?pubid=201940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pubsearch/pubsinfo.asp?pubid=20194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111B-A4F2-A3AB-EAF4-15C278F83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835722"/>
            <a:ext cx="10217727" cy="2022750"/>
          </a:xfrm>
        </p:spPr>
        <p:txBody>
          <a:bodyPr/>
          <a:lstStyle/>
          <a:p>
            <a:r>
              <a:rPr lang="en-US"/>
              <a:t>Introduction to </a:t>
            </a:r>
            <a:br>
              <a:rPr lang="en-US"/>
            </a:br>
            <a:r>
              <a:rPr lang="en-US"/>
              <a:t>College Scorecard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9705B-4582-B2DA-F8CF-0EC38D9AE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1056137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75DD-7122-FAAF-E1CA-03830A76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Using College Scorecard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9D7A-A0AA-1F1A-A03E-6AADB62D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 decision-making </a:t>
            </a:r>
          </a:p>
          <a:p>
            <a:r>
              <a:rPr lang="en-US" dirty="0"/>
              <a:t>Plan your finances </a:t>
            </a:r>
          </a:p>
          <a:p>
            <a:r>
              <a:rPr lang="en-US" dirty="0"/>
              <a:t>Compare schools easily </a:t>
            </a:r>
          </a:p>
          <a:p>
            <a:r>
              <a:rPr lang="en-US" dirty="0"/>
              <a:t>Tailor to your needs </a:t>
            </a:r>
          </a:p>
          <a:p>
            <a:r>
              <a:rPr lang="en-US" dirty="0"/>
              <a:t>Ensure trustworthy information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F98E41-0187-FDD3-4219-897A281BCA09}"/>
              </a:ext>
            </a:extLst>
          </p:cNvPr>
          <p:cNvSpPr/>
          <p:nvPr/>
        </p:nvSpPr>
        <p:spPr>
          <a:xfrm>
            <a:off x="6526168" y="1826619"/>
            <a:ext cx="4385094" cy="3602113"/>
          </a:xfrm>
          <a:prstGeom prst="roundRect">
            <a:avLst/>
          </a:prstGeom>
          <a:solidFill>
            <a:srgbClr val="0F26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ea typeface="Calibri"/>
                <a:cs typeface="Calibri"/>
              </a:rPr>
              <a:t>Why is it important to consider many data points when making an informed decision?</a:t>
            </a:r>
            <a:br>
              <a:rPr lang="en-US" sz="2400" dirty="0">
                <a:latin typeface="Arial"/>
                <a:ea typeface="Calibri"/>
                <a:cs typeface="Calibri"/>
              </a:rPr>
            </a:br>
            <a:r>
              <a:rPr lang="en-US" sz="2400" dirty="0">
                <a:latin typeface="Arial"/>
                <a:ea typeface="Calibri"/>
                <a:cs typeface="Calibri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ea typeface="Calibri"/>
                <a:cs typeface="Calibri"/>
              </a:rPr>
              <a:t>Why is it important to use a trusted data source?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A2532-248E-BD9D-5909-AA10A92F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10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10E6-58B1-141E-BA8C-00C593BAD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College Scorecard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E6175-33EB-138A-9CC1-F7E25F9F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5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57C21-FC3A-528F-2D92-83B35C2A8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F5056F-04DD-95A2-F705-B1992D7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2050" cy="1325563"/>
          </a:xfrm>
        </p:spPr>
        <p:txBody>
          <a:bodyPr/>
          <a:lstStyle/>
          <a:p>
            <a:r>
              <a:rPr lang="en-US"/>
              <a:t>Key Features of College Scorecard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B8FBF-E667-2FF6-40C1-859EFD25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12</a:t>
            </a:fld>
            <a:endParaRPr lang="en-US">
              <a:solidFill>
                <a:sysClr val="windowText" lastClr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881E83-AB68-C6C3-7C31-05EFFE6F2FA2}"/>
              </a:ext>
            </a:extLst>
          </p:cNvPr>
          <p:cNvGrpSpPr/>
          <p:nvPr/>
        </p:nvGrpSpPr>
        <p:grpSpPr>
          <a:xfrm>
            <a:off x="444500" y="1426499"/>
            <a:ext cx="10675470" cy="4630211"/>
            <a:chOff x="444500" y="1426499"/>
            <a:chExt cx="10675470" cy="4630211"/>
          </a:xfrm>
        </p:grpSpPr>
        <p:pic>
          <p:nvPicPr>
            <p:cNvPr id="7" name="Picture 6" descr="A comparison of data and comparison tools.">
              <a:extLst>
                <a:ext uri="{FF2B5EF4-FFF2-40B4-BE49-F238E27FC236}">
                  <a16:creationId xmlns:a16="http://schemas.microsoft.com/office/drawing/2014/main" id="{F591FD55-0E11-6422-E2AC-D21CE1985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00" y="1426499"/>
              <a:ext cx="10675470" cy="4630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7667DC-5F86-C398-1949-FD99A4D4865B}"/>
                </a:ext>
              </a:extLst>
            </p:cNvPr>
            <p:cNvSpPr/>
            <p:nvPr/>
          </p:nvSpPr>
          <p:spPr>
            <a:xfrm>
              <a:off x="7494058" y="4778375"/>
              <a:ext cx="127000" cy="1608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669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75DD-7122-FAAF-E1CA-03830A76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What isn't Included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9D7A-A0AA-1F1A-A03E-6AADB62D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72050" cy="36674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will not find the following on the College Scorecard: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College rankings</a:t>
            </a:r>
            <a:endParaRPr lang="en-US" sz="2800">
              <a:cs typeface="Arial"/>
            </a:endParaRPr>
          </a:p>
          <a:p>
            <a:pPr lvl="1"/>
            <a:r>
              <a:rPr lang="en-US" sz="2800" dirty="0"/>
              <a:t>Information about sports teams or student clubs</a:t>
            </a:r>
            <a:endParaRPr lang="en-US" sz="2800">
              <a:cs typeface="Arial"/>
            </a:endParaRPr>
          </a:p>
          <a:p>
            <a:pPr lvl="1"/>
            <a:r>
              <a:rPr lang="en-US" sz="2800" dirty="0"/>
              <a:t>Student satisfaction</a:t>
            </a:r>
            <a:endParaRPr lang="en-US" dirty="0"/>
          </a:p>
          <a:p>
            <a:pPr lvl="1"/>
            <a:r>
              <a:rPr lang="en-US" sz="2800" dirty="0">
                <a:cs typeface="Arial"/>
              </a:rPr>
              <a:t>Program rankings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Where else might you look to find this information?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EBA6B-6C91-7B38-4B36-F72664EC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009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13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3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screenshot of pages on the College Scorecard website.">
            <a:extLst>
              <a:ext uri="{FF2B5EF4-FFF2-40B4-BE49-F238E27FC236}">
                <a16:creationId xmlns:a16="http://schemas.microsoft.com/office/drawing/2014/main" id="{F2D7ABE4-90EF-5C77-8F58-89E271B1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71" y="2047460"/>
            <a:ext cx="9619652" cy="4811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23A27-C2C9-167A-3034-8AB4B37C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365125"/>
            <a:ext cx="10515600" cy="1325563"/>
          </a:xfrm>
        </p:spPr>
        <p:txBody>
          <a:bodyPr/>
          <a:lstStyle/>
          <a:p>
            <a:r>
              <a:rPr lang="en-US" b="1" dirty="0">
                <a:cs typeface="Arial"/>
              </a:rPr>
              <a:t>Ways to search</a:t>
            </a:r>
            <a:endParaRPr lang="en-US" b="1">
              <a:cs typeface="Arial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0858FBE-3335-03DA-F878-9F4C06351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0686" y="1552325"/>
            <a:ext cx="1480256" cy="5726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Arial" panose="020B0604020202020204"/>
              </a:rPr>
              <a:t>School</a:t>
            </a:r>
            <a:endParaRPr lang="en-US" sz="2400">
              <a:cs typeface="Arial"/>
            </a:endParaRPr>
          </a:p>
        </p:txBody>
      </p:sp>
      <p:pic>
        <p:nvPicPr>
          <p:cNvPr id="11" name="Picture 10" descr="A blue building in a green circle&#10;&#10;Description automatically generated">
            <a:extLst>
              <a:ext uri="{FF2B5EF4-FFF2-40B4-BE49-F238E27FC236}">
                <a16:creationId xmlns:a16="http://schemas.microsoft.com/office/drawing/2014/main" id="{1FF271E9-D110-8C55-F793-58E57F657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4" y="1654423"/>
            <a:ext cx="509682" cy="513417"/>
          </a:xfrm>
          <a:prstGeom prst="rect">
            <a:avLst/>
          </a:prstGeom>
        </p:spPr>
      </p:pic>
      <p:pic>
        <p:nvPicPr>
          <p:cNvPr id="12" name="Picture 11" descr="A blue ribbon in a circle&#10;&#10;Description automatically generated">
            <a:extLst>
              <a:ext uri="{FF2B5EF4-FFF2-40B4-BE49-F238E27FC236}">
                <a16:creationId xmlns:a16="http://schemas.microsoft.com/office/drawing/2014/main" id="{F3AA40F4-BA57-8581-27E9-628A2A09E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58" y="2468092"/>
            <a:ext cx="513417" cy="509682"/>
          </a:xfrm>
          <a:prstGeom prst="rect">
            <a:avLst/>
          </a:prstGeom>
        </p:spPr>
      </p:pic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D796E32-3F56-325D-E9D1-C1992E0653E3}"/>
              </a:ext>
            </a:extLst>
          </p:cNvPr>
          <p:cNvSpPr txBox="1">
            <a:spLocks/>
          </p:cNvSpPr>
          <p:nvPr/>
        </p:nvSpPr>
        <p:spPr>
          <a:xfrm>
            <a:off x="1256321" y="2374934"/>
            <a:ext cx="2274140" cy="568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Arial" panose="020B0604020202020204"/>
              </a:rPr>
              <a:t>Fields of Study</a:t>
            </a:r>
            <a:endParaRPr lang="en-US" sz="2400">
              <a:cs typeface="Arial"/>
            </a:endParaRP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197FD86E-0737-E7CB-D168-C606E446C13D}"/>
              </a:ext>
            </a:extLst>
          </p:cNvPr>
          <p:cNvSpPr txBox="1">
            <a:spLocks/>
          </p:cNvSpPr>
          <p:nvPr/>
        </p:nvSpPr>
        <p:spPr>
          <a:xfrm>
            <a:off x="1256322" y="3143867"/>
            <a:ext cx="3611372" cy="568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Arial" panose="020B0604020202020204"/>
              </a:rPr>
              <a:t>School Characteristics</a:t>
            </a:r>
            <a:endParaRPr lang="en-US" sz="2400">
              <a:cs typeface="Arial"/>
            </a:endParaRPr>
          </a:p>
        </p:txBody>
      </p:sp>
      <p:pic>
        <p:nvPicPr>
          <p:cNvPr id="21" name="Picture 20" descr="A blue circle with a black check mark&#10;&#10;Description automatically generated">
            <a:extLst>
              <a:ext uri="{FF2B5EF4-FFF2-40B4-BE49-F238E27FC236}">
                <a16:creationId xmlns:a16="http://schemas.microsoft.com/office/drawing/2014/main" id="{684815F1-1E00-927A-CF4F-F6C35408D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12" y="3218528"/>
            <a:ext cx="517242" cy="5208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D9734-AE4A-297D-D861-BF04239F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14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8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6ABF53-F694-7224-8B20-644F30F4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</a:t>
            </a:r>
            <a:r>
              <a:rPr lang="en-US" dirty="0"/>
              <a:t>Terms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218A51-C280-D61F-4AF9-7F540ED8E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24292"/>
              </p:ext>
            </p:extLst>
          </p:nvPr>
        </p:nvGraphicFramePr>
        <p:xfrm>
          <a:off x="838200" y="1690688"/>
          <a:ext cx="9872050" cy="281430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81707">
                  <a:extLst>
                    <a:ext uri="{9D8B030D-6E8A-4147-A177-3AD203B41FA5}">
                      <a16:colId xmlns:a16="http://schemas.microsoft.com/office/drawing/2014/main" val="446010938"/>
                    </a:ext>
                  </a:extLst>
                </a:gridCol>
                <a:gridCol w="7090343">
                  <a:extLst>
                    <a:ext uri="{9D8B030D-6E8A-4147-A177-3AD203B41FA5}">
                      <a16:colId xmlns:a16="http://schemas.microsoft.com/office/drawing/2014/main" val="3737663083"/>
                    </a:ext>
                  </a:extLst>
                </a:gridCol>
              </a:tblGrid>
              <a:tr h="62540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Key Term</a:t>
                      </a:r>
                    </a:p>
                  </a:txBody>
                  <a:tcPr anchor="ctr">
                    <a:solidFill>
                      <a:srgbClr val="026A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026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70626"/>
                  </a:ext>
                </a:extLst>
              </a:tr>
              <a:tr h="10944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School/College</a:t>
                      </a:r>
                    </a:p>
                  </a:txBody>
                  <a:tcPr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Arial"/>
                        </a:rPr>
                        <a:t>A 2- or 4-year degree-awarding educational institution. </a:t>
                      </a:r>
                    </a:p>
                  </a:txBody>
                  <a:tcP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07451"/>
                  </a:ext>
                </a:extLst>
              </a:tr>
              <a:tr h="1094454">
                <a:tc>
                  <a:txBody>
                    <a:bodyPr/>
                    <a:lstStyle/>
                    <a:p>
                      <a:r>
                        <a:rPr lang="en-US" dirty="0"/>
                        <a:t>Field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 category of academic programs offered by institutions of education. Field of study is also known as a major. </a:t>
                      </a:r>
                      <a:endParaRPr lang="en-US" sz="18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65551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42A07-0194-FFF5-7CFF-1554D987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15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5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21B4-B627-F08D-0E97-C02D8EE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Explore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F75A3D-A298-E22E-1F98-243E9802E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8720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 panose="020B0604020202020204"/>
                <a:hlinkClick r:id="rId3"/>
              </a:rPr>
              <a:t>CollegeScorecard.ed.gov</a:t>
            </a:r>
            <a:r>
              <a:rPr lang="en-US">
                <a:cs typeface="Arial" panose="020B0604020202020204"/>
              </a:rPr>
              <a:t> </a:t>
            </a:r>
          </a:p>
          <a:p>
            <a:endParaRPr lang="en-US"/>
          </a:p>
        </p:txBody>
      </p:sp>
      <p:pic>
        <p:nvPicPr>
          <p:cNvPr id="3" name="Picture 2" descr="College Scorecard logo.">
            <a:extLst>
              <a:ext uri="{FF2B5EF4-FFF2-40B4-BE49-F238E27FC236}">
                <a16:creationId xmlns:a16="http://schemas.microsoft.com/office/drawing/2014/main" id="{8185A52D-0564-A9A7-8984-E4D1F4187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39975"/>
            <a:ext cx="6085114" cy="11780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82878-2B32-5CF9-27E8-8F029767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16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1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6ABF53-F694-7224-8B20-644F30F4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Data Metrics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218A51-C280-D61F-4AF9-7F540ED8E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5695"/>
              </p:ext>
            </p:extLst>
          </p:nvPr>
        </p:nvGraphicFramePr>
        <p:xfrm>
          <a:off x="838200" y="1690688"/>
          <a:ext cx="9872050" cy="38528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81707">
                  <a:extLst>
                    <a:ext uri="{9D8B030D-6E8A-4147-A177-3AD203B41FA5}">
                      <a16:colId xmlns:a16="http://schemas.microsoft.com/office/drawing/2014/main" val="446010938"/>
                    </a:ext>
                  </a:extLst>
                </a:gridCol>
                <a:gridCol w="7090343">
                  <a:extLst>
                    <a:ext uri="{9D8B030D-6E8A-4147-A177-3AD203B41FA5}">
                      <a16:colId xmlns:a16="http://schemas.microsoft.com/office/drawing/2014/main" val="3737663083"/>
                    </a:ext>
                  </a:extLst>
                </a:gridCol>
              </a:tblGrid>
              <a:tr h="625401"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bg1"/>
                          </a:solidFill>
                        </a:rPr>
                        <a:t>Key Term</a:t>
                      </a:r>
                    </a:p>
                  </a:txBody>
                  <a:tcPr anchor="ctr">
                    <a:solidFill>
                      <a:srgbClr val="026A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026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070626"/>
                  </a:ext>
                </a:extLst>
              </a:tr>
              <a:tr h="1094454">
                <a:tc>
                  <a:txBody>
                    <a:bodyPr/>
                    <a:lstStyle/>
                    <a:p>
                      <a:r>
                        <a:rPr lang="en-US"/>
                        <a:t>Graduation Rate </a:t>
                      </a:r>
                    </a:p>
                  </a:txBody>
                  <a:tcPr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 of students who graduated within 8 years of entering the school for the first time.</a:t>
                      </a:r>
                    </a:p>
                  </a:txBody>
                  <a:tcP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07451"/>
                  </a:ext>
                </a:extLst>
              </a:tr>
              <a:tr h="1094454">
                <a:tc>
                  <a:txBody>
                    <a:bodyPr/>
                    <a:lstStyle/>
                    <a:p>
                      <a:r>
                        <a:rPr lang="en-US" dirty="0"/>
                        <a:t>Average Annual Cost </a:t>
                      </a:r>
                    </a:p>
                    <a:p>
                      <a:r>
                        <a:rPr lang="en-US" dirty="0"/>
                        <a:t>(in-state only)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School’s cost of attendance minus any grants and scholarships students receive.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655515"/>
                  </a:ext>
                </a:extLst>
              </a:tr>
              <a:tr h="1038553">
                <a:tc>
                  <a:txBody>
                    <a:bodyPr/>
                    <a:lstStyle/>
                    <a:p>
                      <a:r>
                        <a:rPr lang="en-US"/>
                        <a:t>Median Earnings </a:t>
                      </a:r>
                    </a:p>
                  </a:txBody>
                  <a:tcPr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median annual earning of individuals that received federal student aid and began college at the institution 10 years ago, regardless of their completion status.</a:t>
                      </a:r>
                    </a:p>
                  </a:txBody>
                  <a:tcP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005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97B95-8CD8-9C7B-4EF9-5AAB8D70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17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1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9584-880D-31A6-2904-A8AB305E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D5E28-B7E2-FF5B-980B-998CA68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173875"/>
            <a:ext cx="9872050" cy="1057253"/>
          </a:xfrm>
        </p:spPr>
        <p:txBody>
          <a:bodyPr/>
          <a:lstStyle/>
          <a:p>
            <a:r>
              <a:rPr lang="en-US" dirty="0"/>
              <a:t>Graduation 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168F9-C9BE-893A-1A49-C24BA079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1160217"/>
            <a:ext cx="10717967" cy="499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US" sz="2200" dirty="0">
                <a:latin typeface="Arial"/>
                <a:ea typeface="Calibri"/>
                <a:cs typeface="Calibri"/>
              </a:rPr>
              <a:t>The share of students who graduated within 8 years of entering this school for the first time (regardless of full-time or part-time status).</a:t>
            </a:r>
            <a:endParaRPr lang="en-US" sz="2200" dirty="0">
              <a:latin typeface="Arial"/>
              <a:cs typeface="Arial"/>
            </a:endParaRPr>
          </a:p>
          <a:p>
            <a:pPr marL="0">
              <a:buNone/>
            </a:pPr>
            <a:endParaRPr lang="en-US" sz="900" dirty="0">
              <a:latin typeface="Arial"/>
              <a:ea typeface="Calibri"/>
              <a:cs typeface="Calibri"/>
            </a:endParaRP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Why might a student not graduate within 8 years? </a:t>
            </a: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Why is it important to be aware of the national graduation rates, which may not be as high as you expect? 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Who is included in this data point? Who is excluded? 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What impact does the “of entering this school for the first time” have? 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What factors influence an institution's graduation rate? 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Why would one want to know the percentage of students who graduated within 8 years of entering the school? 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lvl="1">
              <a:spcAft>
                <a:spcPts val="200"/>
              </a:spcAft>
            </a:pPr>
            <a:r>
              <a:rPr lang="en-US" sz="2000" dirty="0">
                <a:latin typeface="Arial"/>
                <a:ea typeface="Calibri"/>
                <a:cs typeface="Calibri"/>
              </a:rPr>
              <a:t>How might this information influence your perception of a college's effectiveness in educating and graduating its students? </a:t>
            </a:r>
            <a:endParaRPr lang="en-US" sz="2000" dirty="0">
              <a:latin typeface="Arial"/>
              <a:ea typeface="Calibri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07839-FDAA-42B6-3A2F-53F7EC8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18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9584-880D-31A6-2904-A8AB305E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D5E28-B7E2-FF5B-980B-998CA68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132945"/>
            <a:ext cx="9872050" cy="1057253"/>
          </a:xfrm>
        </p:spPr>
        <p:txBody>
          <a:bodyPr/>
          <a:lstStyle/>
          <a:p>
            <a:r>
              <a:rPr lang="en-US" dirty="0"/>
              <a:t>Average Annual Cost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168F9-C9BE-893A-1A49-C24BA079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034321"/>
            <a:ext cx="11077731" cy="5426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r>
              <a:rPr lang="en-US" sz="2000" dirty="0">
                <a:latin typeface="Arial"/>
                <a:ea typeface="Calibri"/>
                <a:cs typeface="Calibri"/>
              </a:rPr>
              <a:t>The average </a:t>
            </a:r>
            <a:r>
              <a:rPr lang="en-US" sz="2000" b="1" dirty="0">
                <a:latin typeface="Arial"/>
                <a:ea typeface="Calibri"/>
                <a:cs typeface="Calibri"/>
              </a:rPr>
              <a:t>net price</a:t>
            </a:r>
            <a:r>
              <a:rPr lang="en-US" sz="2000" dirty="0">
                <a:latin typeface="Arial"/>
                <a:ea typeface="Calibri"/>
                <a:cs typeface="Calibri"/>
              </a:rPr>
              <a:t> for students who receive federal financial aid (e.g., Pell grants, federal loans) for one academic year of study. </a:t>
            </a:r>
            <a:r>
              <a:rPr lang="en-US" sz="2000" b="1" dirty="0">
                <a:latin typeface="Arial"/>
                <a:ea typeface="Calibri"/>
                <a:cs typeface="Calibri"/>
              </a:rPr>
              <a:t>Net price</a:t>
            </a:r>
            <a:r>
              <a:rPr lang="en-US" sz="2000" dirty="0">
                <a:latin typeface="Arial"/>
                <a:ea typeface="Calibri"/>
                <a:cs typeface="Calibri"/>
              </a:rPr>
              <a:t> is calculated by adding the advertised price for tuition, fees, books, supplies, and the average living costs at the school (on-campus, off-campus not with family, and off-campus with family) and subtracting the average grant and/or scholarship aid.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Who is included in this data point? Who is excluded? 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What costs are included and excluded? 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What does it mean to be an "average” cost? 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What factors might influence the average cost? 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What factors might influence if a student’s actual costs are different from the average costs? 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Why does the school’s average cost of attendance matter to students and families? How is the average net cost different from a school’s “sticker price”?  </a:t>
            </a:r>
          </a:p>
          <a:p>
            <a:r>
              <a:rPr lang="en-US" sz="1900" dirty="0">
                <a:latin typeface="Arial"/>
                <a:ea typeface="Calibri"/>
                <a:cs typeface="Calibri"/>
              </a:rPr>
              <a:t>How does this metric provide a more comprehensive understanding of the financial commitment involved?</a:t>
            </a:r>
          </a:p>
          <a:p>
            <a:pPr marL="457200" lvl="1">
              <a:spcAft>
                <a:spcPts val="200"/>
              </a:spcAft>
            </a:pPr>
            <a:endParaRPr lang="en-US" sz="1800" dirty="0">
              <a:latin typeface="Arial"/>
              <a:ea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622C3-37E9-C3F5-7288-A7EE777E4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19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8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40B8-DC83-F885-566C-53B237FD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2492E-DE60-405A-AAFD-70742EE2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168"/>
            <a:ext cx="9872050" cy="34168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Understand the purpose of the College Scorecard and how it can be used to help students and families make informed decisions about college.</a:t>
            </a:r>
            <a:endParaRPr lang="en-US" dirty="0">
              <a:cs typeface="Arial" panose="020B0604020202020204"/>
            </a:endParaRPr>
          </a:p>
          <a:p>
            <a:r>
              <a:rPr lang="en-US" dirty="0"/>
              <a:t>Explore the College Scorecard's layout, main features, and functionalities to aid navigation. </a:t>
            </a:r>
            <a:endParaRPr lang="en-US" dirty="0">
              <a:cs typeface="Arial" panose="020B0604020202020204"/>
            </a:endParaRPr>
          </a:p>
          <a:p>
            <a:endParaRPr lang="en-US" dirty="0">
              <a:cs typeface="Arial" panose="020B060402020202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9BA66-1771-BFE2-C83D-4A7FFA58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2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2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9584-880D-31A6-2904-A8AB305E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D5E28-B7E2-FF5B-980B-998CA68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4" y="102963"/>
            <a:ext cx="9872050" cy="1057253"/>
          </a:xfrm>
        </p:spPr>
        <p:txBody>
          <a:bodyPr/>
          <a:lstStyle/>
          <a:p>
            <a:r>
              <a:rPr lang="en-US" dirty="0"/>
              <a:t>Median Earnings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A168F9-C9BE-893A-1A49-C24BA079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14" y="1055285"/>
            <a:ext cx="11264596" cy="5225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>
              <a:buNone/>
            </a:pPr>
            <a:r>
              <a:rPr lang="en-US" sz="2000" dirty="0">
                <a:latin typeface="Arial"/>
                <a:ea typeface="Calibri"/>
                <a:cs typeface="Calibri"/>
              </a:rPr>
              <a:t>The median annual earnings of individuals who received federal student aid and began college at this institution 10 years ago, regardless of their completion status (i.e., graduating, transferring, withdrawing).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What does “median earnings” mean in plain language? 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Who is included in this data point? Who is excluded?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What impact does the “regardless of their completion status” have?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Why would you want to know the earnings for someone who hasn’t completed the program?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If this data point includes students who “began college at this institution 10 years ago”, how old are most people likely to be now? How long since they graduated college?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Why would you want to know the median earnings after 10 years?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How might different fields of study and completion statuses impact the median earnings and future debt?  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How does “graduation rate” impact “median earnings”? What other factors might impact median earnings?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How does “median earnings” relate to “average annual cost”?  </a:t>
            </a:r>
          </a:p>
          <a:p>
            <a:pPr marL="457200" lvl="1">
              <a:spcAft>
                <a:spcPts val="500"/>
              </a:spcAft>
            </a:pPr>
            <a:r>
              <a:rPr lang="en-US" sz="1600" dirty="0">
                <a:latin typeface="Arial"/>
                <a:ea typeface="Calibri"/>
                <a:cs typeface="Calibri"/>
              </a:rPr>
              <a:t>Why might one want to know how much graduates with federal student loan debt earn after leaving the school or college? </a:t>
            </a:r>
            <a:endParaRPr lang="en-US" sz="1600" dirty="0">
              <a:latin typeface="Arial"/>
              <a:ea typeface="Calibri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14DE5-08A0-2B0E-A462-BC6CEBE7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20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9584-880D-31A6-2904-A8AB305E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D5E28-B7E2-FF5B-980B-998CA686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3" y="153192"/>
            <a:ext cx="9872050" cy="1325563"/>
          </a:xfrm>
        </p:spPr>
        <p:txBody>
          <a:bodyPr/>
          <a:lstStyle/>
          <a:p>
            <a:r>
              <a:rPr lang="en-US" dirty="0"/>
              <a:t>Exploration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269E-0974-E176-BB4C-0D41F134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87205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Scenario:</a:t>
            </a:r>
          </a:p>
          <a:p>
            <a:pPr marL="0" indent="0">
              <a:buNone/>
            </a:pPr>
            <a:r>
              <a:rPr lang="en-US" sz="2400" dirty="0">
                <a:cs typeface="Arial"/>
              </a:rPr>
              <a:t>You are interested in studying engineering. You would like to attend a college in-state that has an annual cost less than $15,000 a year. Use College Scorecard to find schools that align to these criteria. Once you have located a few options for schools, choose one and complete the chart in your handout.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cs typeface="Arial"/>
              </a:rPr>
              <a:t>As you complete the activity, consider how this information can help you make an informed decision about college.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314D15-EDAF-50AB-6713-A670DFF0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21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FE22-383C-1C37-853A-2DC11174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8DA87-0858-4D65-0604-34387F067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6339" y="1773995"/>
            <a:ext cx="53685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What did you find useful with the College Scorecard? </a:t>
            </a:r>
            <a:endParaRPr lang="en-US" sz="250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How could you see yourself using these features of the College Scorecard in your college search?</a:t>
            </a:r>
            <a:endParaRPr lang="en-US" sz="2500">
              <a:cs typeface="Arial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What questions do you still have? </a:t>
            </a:r>
            <a:endParaRPr lang="en-US" sz="2500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BF054-990D-1186-69FC-A322EB6C0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29" y="2352306"/>
            <a:ext cx="3085726" cy="30857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42421-4CB0-35AE-D1DD-98F56A79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22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4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516B-E747-7490-A588-8ECA0F75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4" y="944151"/>
            <a:ext cx="4711575" cy="1690464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Group Activator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64CD-9725-14BC-6A26-BF18876A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891" y="1009341"/>
            <a:ext cx="5181600" cy="52409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35000"/>
              </a:lnSpc>
              <a:spcAft>
                <a:spcPts val="1000"/>
              </a:spcAft>
            </a:pPr>
            <a:r>
              <a:rPr lang="en-US" dirty="0"/>
              <a:t>What matters most to you about your future? </a:t>
            </a:r>
            <a:endParaRPr lang="en-US" dirty="0">
              <a:cs typeface="Arial"/>
            </a:endParaRPr>
          </a:p>
          <a:p>
            <a:pPr>
              <a:lnSpc>
                <a:spcPct val="135000"/>
              </a:lnSpc>
              <a:spcAft>
                <a:spcPts val="1000"/>
              </a:spcAft>
            </a:pPr>
            <a:r>
              <a:rPr lang="en-US" dirty="0"/>
              <a:t>What are your long-term aspirations? </a:t>
            </a:r>
            <a:endParaRPr lang="en-US" dirty="0">
              <a:cs typeface="Arial"/>
            </a:endParaRPr>
          </a:p>
          <a:p>
            <a:pPr>
              <a:lnSpc>
                <a:spcPct val="135000"/>
              </a:lnSpc>
              <a:spcAft>
                <a:spcPts val="1000"/>
              </a:spcAft>
            </a:pPr>
            <a:r>
              <a:rPr lang="en-US" dirty="0"/>
              <a:t>What kind of lifestyle do you envision for yourself as an adult? </a:t>
            </a:r>
            <a:endParaRPr lang="en-US" dirty="0">
              <a:cs typeface="Arial"/>
            </a:endParaRPr>
          </a:p>
          <a:p>
            <a:pPr>
              <a:lnSpc>
                <a:spcPct val="135000"/>
              </a:lnSpc>
              <a:spcAft>
                <a:spcPts val="1000"/>
              </a:spcAft>
            </a:pPr>
            <a:r>
              <a:rPr lang="en-US" dirty="0"/>
              <a:t>What kind of work environment or setting do you see yourself thriving in? </a:t>
            </a:r>
            <a:endParaRPr lang="en-US" dirty="0"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30A72-5139-7F38-7609-034774107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51" y="2515592"/>
            <a:ext cx="3085726" cy="30857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1D0C-398C-6F6F-C2CD-F657A055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3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AA36-B630-E6EC-9FDE-E334FB96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the College Scorecard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D8176-5205-699C-71D1-C2AEE1CE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4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75DD-7122-FAAF-E1CA-03830A76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19D7A-A0AA-1F1A-A03E-6AADB62D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By 2027, 70% of jobs will require education or training beyond high school.</a:t>
            </a:r>
          </a:p>
          <a:p>
            <a:r>
              <a:rPr lang="en-US"/>
              <a:t>College graduates are likely to earn more and experience lower unemployment than those with only a high school diploma.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AFE27-915C-FF36-AFBA-327902243D15}"/>
              </a:ext>
            </a:extLst>
          </p:cNvPr>
          <p:cNvSpPr txBox="1"/>
          <p:nvPr/>
        </p:nvSpPr>
        <p:spPr>
          <a:xfrm>
            <a:off x="5013434" y="5715686"/>
            <a:ext cx="7178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SOURCE: https://www.ed.gov/raisethebar/postsecondary-pathways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218D7-4408-3EF9-BF72-C9A5FE2E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5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4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21B4-B627-F08D-0E97-C02D8EE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College Scorecard?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521E-7B65-714B-C75C-80776C5D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064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U.S. Department of Education’s College Scorecard is a free online tool to help students and families make data-informed decisions when choosing a college or university to attend.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7EC29-E48D-21C6-C46D-0C171C2C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25034"/>
            <a:ext cx="6085114" cy="1178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E3B5B-A73A-897F-C19E-40C0C1A31F9D}"/>
              </a:ext>
            </a:extLst>
          </p:cNvPr>
          <p:cNvSpPr txBox="1"/>
          <p:nvPr/>
        </p:nvSpPr>
        <p:spPr>
          <a:xfrm>
            <a:off x="1198179" y="5799011"/>
            <a:ext cx="13015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SOURCE: https://</a:t>
            </a:r>
            <a:r>
              <a:rPr lang="en-US" sz="1400" i="1" dirty="0" err="1"/>
              <a:t>blog.ed.gov</a:t>
            </a:r>
            <a:r>
              <a:rPr lang="en-US" sz="1400" i="1" dirty="0"/>
              <a:t>/2023/04/updated-college-scorecard-will-help-students-find-high-value-postsecondary-programs/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8AD19-70A5-2D28-63F8-94CBE8C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6</a:t>
            </a:fld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5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21B4-B627-F08D-0E97-C02D8EE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Data Matter?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521E-7B65-714B-C75C-80776C5D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696"/>
            <a:ext cx="9512617" cy="4256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An informed decision is a decision based on facts or information. </a:t>
            </a:r>
          </a:p>
          <a:p>
            <a:pPr marL="0" indent="0">
              <a:lnSpc>
                <a:spcPct val="110000"/>
              </a:lnSpc>
              <a:buNone/>
            </a:pPr>
            <a:endParaRPr lang="en-US" i="1" dirty="0"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1" dirty="0"/>
              <a:t>What do you need to know to make an informed decision about attending college?</a:t>
            </a:r>
            <a:endParaRPr lang="en-US" i="1">
              <a:cs typeface="Arial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026A-0369-85D1-373E-267CD561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7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21B4-B627-F08D-0E97-C02D8EE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Data Matter?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E0148-558C-218F-8F02-054678B135E8}"/>
              </a:ext>
            </a:extLst>
          </p:cNvPr>
          <p:cNvSpPr txBox="1"/>
          <p:nvPr/>
        </p:nvSpPr>
        <p:spPr>
          <a:xfrm>
            <a:off x="893570" y="6277143"/>
            <a:ext cx="93855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Velez, E. D. and Horn, L. (2018 October). What High Schoolers and Their Parents Know About Public 4-Year Tuition and Fees in Their State. </a:t>
            </a:r>
            <a:r>
              <a:rPr lang="en-US" sz="1200" i="1" dirty="0">
                <a:solidFill>
                  <a:schemeClr val="bg1"/>
                </a:solidFill>
              </a:rPr>
              <a:t>U.S. Department of Education: Stats in Brief</a:t>
            </a:r>
            <a:r>
              <a:rPr lang="en-US" sz="1200" dirty="0">
                <a:solidFill>
                  <a:schemeClr val="bg1"/>
                </a:solidFill>
              </a:rPr>
              <a:t>. NCES 2019-404. </a:t>
            </a:r>
            <a:r>
              <a:rPr lang="en-US" sz="1200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https://nces.ed.gov/pubsearch/pubsinfo.asp?pubid=2019404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420F4-F70B-E0EF-F3B3-BDB9031F45C8}"/>
              </a:ext>
            </a:extLst>
          </p:cNvPr>
          <p:cNvSpPr/>
          <p:nvPr/>
        </p:nvSpPr>
        <p:spPr>
          <a:xfrm>
            <a:off x="4365172" y="3429000"/>
            <a:ext cx="794657" cy="685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3E76D-ACBB-55EA-5678-D38B59DE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402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8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15" descr="A diagram that shows misconceptions about postsecondary attendance on one side and their impact on the other side.&#10;&#10;The first misconception is &quot;I can't afford to attend college&quot; and its impact is &quot;fewer students applying for college.&quot; The next misconception is &quot;I can't get help to pay for college&quot; and its impact is &quot;Students limit options based on cost.&quot; The final misconception is &quot;I will graduate at any college I attend&quot; and its impact is &quot;students borrow, but don't complete degree.&quot;">
            <a:extLst>
              <a:ext uri="{FF2B5EF4-FFF2-40B4-BE49-F238E27FC236}">
                <a16:creationId xmlns:a16="http://schemas.microsoft.com/office/drawing/2014/main" id="{0B81D382-6B7D-298B-2987-B9569BA8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70" y="1802356"/>
            <a:ext cx="9144000" cy="40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0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21B4-B627-F08D-0E97-C02D8EEC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Data Matter?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521E-7B65-714B-C75C-80776C5D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696"/>
            <a:ext cx="9872050" cy="42562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cs typeface="Arial"/>
              </a:rPr>
              <a:t>By using data to inform your college search, you can ensure that the institutions you are considering are high quality and align to your individual interests, needs, and goals.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78D1D-4221-B9E4-423D-F8F0C294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rIns="274320" bIns="274320"/>
          <a:lstStyle/>
          <a:p>
            <a:fld id="{208B47FD-D320-1949-BB20-F420B8DD3092}" type="slidenum">
              <a:rPr lang="en-US" smtClean="0">
                <a:solidFill>
                  <a:sysClr val="windowText" lastClr="000000"/>
                </a:solidFill>
              </a:rPr>
              <a:t>9</a:t>
            </a:fld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50B24-AB2E-131B-EBD5-5930879315CE}"/>
              </a:ext>
            </a:extLst>
          </p:cNvPr>
          <p:cNvSpPr txBox="1"/>
          <p:nvPr/>
        </p:nvSpPr>
        <p:spPr>
          <a:xfrm>
            <a:off x="893570" y="6277143"/>
            <a:ext cx="93855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Velez, E. D. and Horn, L. (2018 October). What High Schoolers and Their Parents Know About Public 4-Year Tuition and Fees in Their State. </a:t>
            </a:r>
            <a:r>
              <a:rPr lang="en-US" sz="1200" i="1" dirty="0">
                <a:solidFill>
                  <a:schemeClr val="bg1"/>
                </a:solidFill>
              </a:rPr>
              <a:t>U.S. Department of Education: Stats in Brief</a:t>
            </a:r>
            <a:r>
              <a:rPr lang="en-US" sz="1200" dirty="0">
                <a:solidFill>
                  <a:schemeClr val="bg1"/>
                </a:solidFill>
              </a:rPr>
              <a:t>. NCES 2019-404. </a:t>
            </a:r>
            <a:r>
              <a:rPr lang="en-US" sz="1200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https://nces.ed.gov/pubsearch/pubsinfo.asp?pubid=2019404</a:t>
            </a:r>
          </a:p>
        </p:txBody>
      </p:sp>
    </p:spTree>
    <p:extLst>
      <p:ext uri="{BB962C8B-B14F-4D97-AF65-F5344CB8AC3E}">
        <p14:creationId xmlns:p14="http://schemas.microsoft.com/office/powerpoint/2010/main" val="29970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lege Scorecard">
      <a:dk1>
        <a:srgbClr val="000000"/>
      </a:dk1>
      <a:lt1>
        <a:srgbClr val="FFFFFF"/>
      </a:lt1>
      <a:dk2>
        <a:srgbClr val="0F264E"/>
      </a:dk2>
      <a:lt2>
        <a:srgbClr val="EFF1F5"/>
      </a:lt2>
      <a:accent1>
        <a:srgbClr val="0369A2"/>
      </a:accent1>
      <a:accent2>
        <a:srgbClr val="7AD88B"/>
      </a:accent2>
      <a:accent3>
        <a:srgbClr val="FEF9EA"/>
      </a:accent3>
      <a:accent4>
        <a:srgbClr val="FFC000"/>
      </a:accent4>
      <a:accent5>
        <a:srgbClr val="5B9BD5"/>
      </a:accent5>
      <a:accent6>
        <a:srgbClr val="047D4A"/>
      </a:accent6>
      <a:hlink>
        <a:srgbClr val="1269E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bd4f8d-2a65-4a5d-8f3e-fbba9d52cdf6">
      <Terms xmlns="http://schemas.microsoft.com/office/infopath/2007/PartnerControls"/>
    </lcf76f155ced4ddcb4097134ff3c332f>
    <TaxCatchAll xmlns="78d48902-1308-491c-b0e8-47d7793e044a" xsi:nil="true"/>
    <SharedWithUsers xmlns="78d48902-1308-491c-b0e8-47d7793e044a">
      <UserInfo>
        <DisplayName>Traverso, Pablo</DisplayName>
        <AccountId>41</AccountId>
        <AccountType/>
      </UserInfo>
      <UserInfo>
        <DisplayName>Mack, Ivy</DisplayName>
        <AccountId>64</AccountId>
        <AccountType/>
      </UserInfo>
      <UserInfo>
        <DisplayName>Mills, Nicole</DisplayName>
        <AccountId>63</AccountId>
        <AccountType/>
      </UserInfo>
      <UserInfo>
        <DisplayName>Stephenson, Chloe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F0E93537208468DD2F6ED19386321" ma:contentTypeVersion="17" ma:contentTypeDescription="Create a new document." ma:contentTypeScope="" ma:versionID="3f83ab26eefd52019531416474c7fd2e">
  <xsd:schema xmlns:xsd="http://www.w3.org/2001/XMLSchema" xmlns:xs="http://www.w3.org/2001/XMLSchema" xmlns:p="http://schemas.microsoft.com/office/2006/metadata/properties" xmlns:ns2="2bbd4f8d-2a65-4a5d-8f3e-fbba9d52cdf6" xmlns:ns3="78d48902-1308-491c-b0e8-47d7793e044a" targetNamespace="http://schemas.microsoft.com/office/2006/metadata/properties" ma:root="true" ma:fieldsID="9e06b8f9d74a8800ccb28f577d72ff5b" ns2:_="" ns3:_="">
    <xsd:import namespace="2bbd4f8d-2a65-4a5d-8f3e-fbba9d52cdf6"/>
    <xsd:import namespace="78d48902-1308-491c-b0e8-47d7793e0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d4f8d-2a65-4a5d-8f3e-fbba9d52c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48902-1308-491c-b0e8-47d7793e0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278662-2d00-4a71-a630-0fd80164f29d}" ma:internalName="TaxCatchAll" ma:showField="CatchAllData" ma:web="78d48902-1308-491c-b0e8-47d7793e0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3848E-8147-4ED5-B99C-30D59FF7B3C8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78d48902-1308-491c-b0e8-47d7793e044a"/>
    <ds:schemaRef ds:uri="http://schemas.microsoft.com/office/infopath/2007/PartnerControls"/>
    <ds:schemaRef ds:uri="2bbd4f8d-2a65-4a5d-8f3e-fbba9d52cdf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D3C9AF-68CE-45C2-9E0F-E12887E1F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d4f8d-2a65-4a5d-8f3e-fbba9d52cdf6"/>
    <ds:schemaRef ds:uri="78d48902-1308-491c-b0e8-47d7793e0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60CE2B-52BA-416F-B395-C42EEFD33D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Macintosh PowerPoint</Application>
  <PresentationFormat>Widescreen</PresentationFormat>
  <Paragraphs>141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Introduction to  College Scorecard</vt:lpstr>
      <vt:lpstr>Learning Objectives</vt:lpstr>
      <vt:lpstr>Group Activator</vt:lpstr>
      <vt:lpstr>About the College Scorecard</vt:lpstr>
      <vt:lpstr>Career Landscape</vt:lpstr>
      <vt:lpstr>What is College Scorecard? </vt:lpstr>
      <vt:lpstr>Why Does Data Matter? </vt:lpstr>
      <vt:lpstr>Why Does Data Matter? </vt:lpstr>
      <vt:lpstr>Why Does Data Matter? </vt:lpstr>
      <vt:lpstr>Benefits of Using College Scorecard</vt:lpstr>
      <vt:lpstr>Understanding the College Scorecard Tool</vt:lpstr>
      <vt:lpstr>Key Features of College Scorecard</vt:lpstr>
      <vt:lpstr>What isn't Included</vt:lpstr>
      <vt:lpstr>Ways to search</vt:lpstr>
      <vt:lpstr>Key Terms</vt:lpstr>
      <vt:lpstr>Let’s Explore </vt:lpstr>
      <vt:lpstr>Key Data Metrics</vt:lpstr>
      <vt:lpstr>Graduation Rate</vt:lpstr>
      <vt:lpstr>Average Annual Cost</vt:lpstr>
      <vt:lpstr>Median Earnings</vt:lpstr>
      <vt:lpstr>Exploration Activity</vt:lpstr>
      <vt:lpstr>Closing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1: Introduction to  College Scorecard</dc:title>
  <dc:subject>College Scorecard</dc:subject>
  <dc:creator/>
  <cp:keywords>College Scorecard</cp:keywords>
  <dc:description>College Scorecard Website Training</dc:description>
  <cp:lastModifiedBy/>
  <cp:revision>290</cp:revision>
  <dcterms:created xsi:type="dcterms:W3CDTF">2023-12-18T19:57:32Z</dcterms:created>
  <dcterms:modified xsi:type="dcterms:W3CDTF">2024-07-22T23:26:16Z</dcterms:modified>
  <cp:category>College Scorecard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0x010100E99F0E93537208468DD2F6ED19386321</vt:lpwstr>
  </property>
  <property fmtid="{D5CDD505-2E9C-101B-9397-08002B2CF9AE}" pid="3" name="MediaServiceImageTags">
    <vt:lpwstr/>
  </property>
</Properties>
</file>