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7"/>
  </p:notesMasterIdLst>
  <p:sldIdLst>
    <p:sldId id="268" r:id="rId5"/>
    <p:sldId id="272" r:id="rId6"/>
    <p:sldId id="297" r:id="rId7"/>
    <p:sldId id="299" r:id="rId8"/>
    <p:sldId id="298" r:id="rId9"/>
    <p:sldId id="301" r:id="rId10"/>
    <p:sldId id="264" r:id="rId11"/>
    <p:sldId id="291" r:id="rId12"/>
    <p:sldId id="311" r:id="rId13"/>
    <p:sldId id="312" r:id="rId14"/>
    <p:sldId id="313" r:id="rId15"/>
    <p:sldId id="315" r:id="rId16"/>
    <p:sldId id="300" r:id="rId17"/>
    <p:sldId id="310" r:id="rId18"/>
    <p:sldId id="314" r:id="rId19"/>
    <p:sldId id="302" r:id="rId20"/>
    <p:sldId id="303" r:id="rId21"/>
    <p:sldId id="304" r:id="rId22"/>
    <p:sldId id="305" r:id="rId23"/>
    <p:sldId id="306" r:id="rId24"/>
    <p:sldId id="307" r:id="rId25"/>
    <p:sldId id="30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116473AC-D0E2-BAF9-8EEB-88B3FB2F2211}" name="Garcia, John" initials="GJ" userId="S::johnny.garcia@ed.gov::7e6f33fc-c8bd-422a-ab46-0b1a94ad2e7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F2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p:restoredTop sz="94635"/>
  </p:normalViewPr>
  <p:slideViewPr>
    <p:cSldViewPr snapToGrid="0">
      <p:cViewPr varScale="1">
        <p:scale>
          <a:sx n="102" d="100"/>
          <a:sy n="102" d="100"/>
        </p:scale>
        <p:origin x="216"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verso, Pablo" userId="b9b276b4-3145-4f9a-8563-b133bb430f6f" providerId="ADAL" clId="{E9485445-4A83-194A-9EBE-D84F21E04E79}"/>
    <pc:docChg chg="modSld">
      <pc:chgData name="Traverso, Pablo" userId="b9b276b4-3145-4f9a-8563-b133bb430f6f" providerId="ADAL" clId="{E9485445-4A83-194A-9EBE-D84F21E04E79}" dt="2024-07-22T23:31:12.566" v="55" actId="962"/>
      <pc:docMkLst>
        <pc:docMk/>
      </pc:docMkLst>
      <pc:sldChg chg="modSp mod">
        <pc:chgData name="Traverso, Pablo" userId="b9b276b4-3145-4f9a-8563-b133bb430f6f" providerId="ADAL" clId="{E9485445-4A83-194A-9EBE-D84F21E04E79}" dt="2024-07-22T23:30:57.355" v="0" actId="962"/>
        <pc:sldMkLst>
          <pc:docMk/>
          <pc:sldMk cId="2227061609" sldId="297"/>
        </pc:sldMkLst>
        <pc:picChg chg="mod">
          <ac:chgData name="Traverso, Pablo" userId="b9b276b4-3145-4f9a-8563-b133bb430f6f" providerId="ADAL" clId="{E9485445-4A83-194A-9EBE-D84F21E04E79}" dt="2024-07-22T23:30:57.355" v="0" actId="962"/>
          <ac:picMkLst>
            <pc:docMk/>
            <pc:sldMk cId="2227061609" sldId="297"/>
            <ac:picMk id="4" creationId="{F1D47AB8-36F1-8EAF-6E30-9E46BC065DA7}"/>
          </ac:picMkLst>
        </pc:picChg>
      </pc:sldChg>
      <pc:sldChg chg="modSp mod">
        <pc:chgData name="Traverso, Pablo" userId="b9b276b4-3145-4f9a-8563-b133bb430f6f" providerId="ADAL" clId="{E9485445-4A83-194A-9EBE-D84F21E04E79}" dt="2024-07-22T23:31:05.609" v="54" actId="962"/>
        <pc:sldMkLst>
          <pc:docMk/>
          <pc:sldMk cId="1017573859" sldId="301"/>
        </pc:sldMkLst>
        <pc:picChg chg="mod">
          <ac:chgData name="Traverso, Pablo" userId="b9b276b4-3145-4f9a-8563-b133bb430f6f" providerId="ADAL" clId="{E9485445-4A83-194A-9EBE-D84F21E04E79}" dt="2024-07-22T23:31:05.609" v="54" actId="962"/>
          <ac:picMkLst>
            <pc:docMk/>
            <pc:sldMk cId="1017573859" sldId="301"/>
            <ac:picMk id="3" creationId="{729B68F0-2D5A-D9AA-429C-9A32C7754D6B}"/>
          </ac:picMkLst>
        </pc:picChg>
      </pc:sldChg>
      <pc:sldChg chg="modSp mod">
        <pc:chgData name="Traverso, Pablo" userId="b9b276b4-3145-4f9a-8563-b133bb430f6f" providerId="ADAL" clId="{E9485445-4A83-194A-9EBE-D84F21E04E79}" dt="2024-07-22T23:31:12.566" v="55" actId="962"/>
        <pc:sldMkLst>
          <pc:docMk/>
          <pc:sldMk cId="3118851430" sldId="309"/>
        </pc:sldMkLst>
        <pc:picChg chg="mod">
          <ac:chgData name="Traverso, Pablo" userId="b9b276b4-3145-4f9a-8563-b133bb430f6f" providerId="ADAL" clId="{E9485445-4A83-194A-9EBE-D84F21E04E79}" dt="2024-07-22T23:31:12.566" v="55" actId="962"/>
          <ac:picMkLst>
            <pc:docMk/>
            <pc:sldMk cId="3118851430" sldId="309"/>
            <ac:picMk id="5" creationId="{A2006013-0E05-28E2-7B47-D509B0EC462B}"/>
          </ac:picMkLst>
        </pc:picChg>
      </pc:sldChg>
    </pc:docChg>
  </pc:docChgLst>
  <pc:docChgLst>
    <pc:chgData name="Traverso, Pablo" userId="b9b276b4-3145-4f9a-8563-b133bb430f6f" providerId="ADAL" clId="{10224D34-DA53-B64D-91B4-16542722A1D0}"/>
    <pc:docChg chg="">
      <pc:chgData name="Traverso, Pablo" userId="b9b276b4-3145-4f9a-8563-b133bb430f6f" providerId="ADAL" clId="{10224D34-DA53-B64D-91B4-16542722A1D0}" dt="2024-06-21T21:46:44.284" v="0"/>
      <pc:docMkLst>
        <pc:docMk/>
      </pc:docMkLst>
      <pc:sldChg chg="delCm">
        <pc:chgData name="Traverso, Pablo" userId="b9b276b4-3145-4f9a-8563-b133bb430f6f" providerId="ADAL" clId="{10224D34-DA53-B64D-91B4-16542722A1D0}" dt="2024-06-21T21:46:44.284" v="0"/>
        <pc:sldMkLst>
          <pc:docMk/>
          <pc:sldMk cId="478118841" sldId="305"/>
        </pc:sldMkLst>
        <pc:extLst>
          <p:ext xmlns:p="http://schemas.openxmlformats.org/presentationml/2006/main" uri="{D6D511B9-2390-475A-947B-AFAB55BFBCF1}">
            <pc226:cmChg xmlns:pc226="http://schemas.microsoft.com/office/powerpoint/2022/06/main/command" chg="del">
              <pc226:chgData name="Traverso, Pablo" userId="b9b276b4-3145-4f9a-8563-b133bb430f6f" providerId="ADAL" clId="{10224D34-DA53-B64D-91B4-16542722A1D0}" dt="2024-06-21T21:46:44.284" v="0"/>
              <pc2:cmMkLst xmlns:pc2="http://schemas.microsoft.com/office/powerpoint/2019/9/main/command">
                <pc:docMk/>
                <pc:sldMk cId="478118841" sldId="305"/>
                <pc2:cmMk id="{2D300206-838A-4814-9D76-227A54F675A7}"/>
              </pc2:cmMkLst>
            </pc226:cmChg>
          </p:ext>
        </pc:extLst>
      </pc:sldChg>
      <pc:sldChg chg="delCm">
        <pc:chgData name="Traverso, Pablo" userId="b9b276b4-3145-4f9a-8563-b133bb430f6f" providerId="ADAL" clId="{10224D34-DA53-B64D-91B4-16542722A1D0}" dt="2024-06-21T21:46:44.284" v="0"/>
        <pc:sldMkLst>
          <pc:docMk/>
          <pc:sldMk cId="2422859519" sldId="315"/>
        </pc:sldMkLst>
        <pc:extLst>
          <p:ext xmlns:p="http://schemas.openxmlformats.org/presentationml/2006/main" uri="{D6D511B9-2390-475A-947B-AFAB55BFBCF1}">
            <pc226:cmChg xmlns:pc226="http://schemas.microsoft.com/office/powerpoint/2022/06/main/command" chg="del">
              <pc226:chgData name="Traverso, Pablo" userId="b9b276b4-3145-4f9a-8563-b133bb430f6f" providerId="ADAL" clId="{10224D34-DA53-B64D-91B4-16542722A1D0}" dt="2024-06-21T21:46:44.284" v="0"/>
              <pc2:cmMkLst xmlns:pc2="http://schemas.microsoft.com/office/powerpoint/2019/9/main/command">
                <pc:docMk/>
                <pc:sldMk cId="2422859519" sldId="315"/>
                <pc2:cmMk id="{225EA57B-4B26-447E-954A-3EB406BC1217}"/>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7C3DA-0C03-4BBC-AD68-65B732305E00}" type="datetimeFigureOut">
              <a:rPr lang="en-US" smtClean="0"/>
              <a:t>7/22/24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523D7-948A-4473-8CAD-E78394F1261E}" type="slidenum">
              <a:rPr lang="en-US" smtClean="0"/>
              <a:t>‹#›</a:t>
            </a:fld>
            <a:endParaRPr lang="en-US"/>
          </a:p>
        </p:txBody>
      </p:sp>
    </p:spTree>
    <p:extLst>
      <p:ext uri="{BB962C8B-B14F-4D97-AF65-F5344CB8AC3E}">
        <p14:creationId xmlns:p14="http://schemas.microsoft.com/office/powerpoint/2010/main" val="41807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participants to the training and introduce yourself. </a:t>
            </a:r>
          </a:p>
        </p:txBody>
      </p:sp>
      <p:sp>
        <p:nvSpPr>
          <p:cNvPr id="4" name="Slide Number Placeholder 3"/>
          <p:cNvSpPr>
            <a:spLocks noGrp="1"/>
          </p:cNvSpPr>
          <p:nvPr>
            <p:ph type="sldNum" sz="quarter" idx="5"/>
          </p:nvPr>
        </p:nvSpPr>
        <p:spPr/>
        <p:txBody>
          <a:bodyPr/>
          <a:lstStyle/>
          <a:p>
            <a:fld id="{917523D7-948A-4473-8CAD-E78394F1261E}" type="slidenum">
              <a:rPr lang="en-US" smtClean="0"/>
              <a:t>1</a:t>
            </a:fld>
            <a:endParaRPr lang="en-US"/>
          </a:p>
        </p:txBody>
      </p:sp>
    </p:spTree>
    <p:extLst>
      <p:ext uri="{BB962C8B-B14F-4D97-AF65-F5344CB8AC3E}">
        <p14:creationId xmlns:p14="http://schemas.microsoft.com/office/powerpoint/2010/main" val="23308816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18</a:t>
            </a:fld>
            <a:endParaRPr lang="en-US"/>
          </a:p>
        </p:txBody>
      </p:sp>
    </p:spTree>
    <p:extLst>
      <p:ext uri="{BB962C8B-B14F-4D97-AF65-F5344CB8AC3E}">
        <p14:creationId xmlns:p14="http://schemas.microsoft.com/office/powerpoint/2010/main" val="3735524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19</a:t>
            </a:fld>
            <a:endParaRPr lang="en-US"/>
          </a:p>
        </p:txBody>
      </p:sp>
    </p:spTree>
    <p:extLst>
      <p:ext uri="{BB962C8B-B14F-4D97-AF65-F5344CB8AC3E}">
        <p14:creationId xmlns:p14="http://schemas.microsoft.com/office/powerpoint/2010/main" val="2927371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20</a:t>
            </a:fld>
            <a:endParaRPr lang="en-US"/>
          </a:p>
        </p:txBody>
      </p:sp>
    </p:spTree>
    <p:extLst>
      <p:ext uri="{BB962C8B-B14F-4D97-AF65-F5344CB8AC3E}">
        <p14:creationId xmlns:p14="http://schemas.microsoft.com/office/powerpoint/2010/main" val="1888169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21</a:t>
            </a:fld>
            <a:endParaRPr lang="en-US"/>
          </a:p>
        </p:txBody>
      </p:sp>
    </p:spTree>
    <p:extLst>
      <p:ext uri="{BB962C8B-B14F-4D97-AF65-F5344CB8AC3E}">
        <p14:creationId xmlns:p14="http://schemas.microsoft.com/office/powerpoint/2010/main" val="1810855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Note: Instructor will need to pull up the College Scorecard Website. Students can also pull up the website to walk through the features with the instructor.</a:t>
            </a:r>
          </a:p>
          <a:p>
            <a:pPr marL="0" marR="0">
              <a:lnSpc>
                <a:spcPct val="107000"/>
              </a:lnSpc>
              <a:spcBef>
                <a:spcPts val="0"/>
              </a:spcBef>
              <a:spcAft>
                <a:spcPts val="800"/>
              </a:spcAft>
            </a:pPr>
            <a:endParaRPr lang="en-US" sz="1800" b="1">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a:effectLst/>
                <a:latin typeface="Calibri" panose="020F0502020204030204" pitchFamily="34" charset="0"/>
                <a:ea typeface="Calibri" panose="020F0502020204030204" pitchFamily="34" charset="0"/>
                <a:cs typeface="Calibri" panose="020F0502020204030204" pitchFamily="34" charset="0"/>
              </a:rPr>
              <a:t>Say, determining how you will pay for college is an important consideration when searching and applying for colleges. Explain that today, we will look at typical borrowing and repayment patterns at a particular institution and consider the long-term financial implications and responsibilities associated with attending college.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4</a:t>
            </a:fld>
            <a:endParaRPr lang="en-US"/>
          </a:p>
        </p:txBody>
      </p:sp>
    </p:spTree>
    <p:extLst>
      <p:ext uri="{BB962C8B-B14F-4D97-AF65-F5344CB8AC3E}">
        <p14:creationId xmlns:p14="http://schemas.microsoft.com/office/powerpoint/2010/main" val="253111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5</a:t>
            </a:fld>
            <a:endParaRPr lang="en-US"/>
          </a:p>
        </p:txBody>
      </p:sp>
    </p:spTree>
    <p:extLst>
      <p:ext uri="{BB962C8B-B14F-4D97-AF65-F5344CB8AC3E}">
        <p14:creationId xmlns:p14="http://schemas.microsoft.com/office/powerpoint/2010/main" val="380367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Navigate to the College Scorecard profile for an institution near you.</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Scroll down to “Financial Aid &amp; Debt”.</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Show students how to find data based on loan type by clicking on the “LOAN TYPE” dropdown menu. </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Select “Federal Student Loans”</a:t>
            </a:r>
          </a:p>
          <a:p>
            <a:pPr marL="342900" marR="0" lvl="0" indent="-342900">
              <a:lnSpc>
                <a:spcPct val="107000"/>
              </a:lnSpc>
              <a:spcBef>
                <a:spcPts val="0"/>
              </a:spcBef>
              <a:spcAft>
                <a:spcPts val="80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Demonstrate how to find more information about each data point by hovering over the information icon. For instance, to find out more information about </a:t>
            </a:r>
            <a:r>
              <a:rPr lang="en-US" sz="1800" i="1">
                <a:effectLst/>
                <a:latin typeface="Calibri" panose="020F0502020204030204" pitchFamily="34" charset="0"/>
                <a:ea typeface="Calibri" panose="020F0502020204030204" pitchFamily="34" charset="0"/>
                <a:cs typeface="Arial" panose="020B0604020202020204" pitchFamily="34" charset="0"/>
              </a:rPr>
              <a:t>Students Receiving Federal Loans, </a:t>
            </a:r>
            <a:r>
              <a:rPr lang="en-US" sz="1800">
                <a:effectLst/>
                <a:latin typeface="Calibri" panose="020F0502020204030204" pitchFamily="34" charset="0"/>
                <a:ea typeface="Calibri" panose="020F0502020204030204" pitchFamily="34" charset="0"/>
                <a:cs typeface="Arial" panose="020B0604020202020204" pitchFamily="34" charset="0"/>
              </a:rPr>
              <a:t>hover over the information icon next to the that text.</a:t>
            </a:r>
          </a:p>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17523D7-948A-4473-8CAD-E78394F1261E}" type="slidenum">
              <a:rPr lang="en-US" smtClean="0"/>
              <a:t>6</a:t>
            </a:fld>
            <a:endParaRPr lang="en-US"/>
          </a:p>
        </p:txBody>
      </p:sp>
    </p:spTree>
    <p:extLst>
      <p:ext uri="{BB962C8B-B14F-4D97-AF65-F5344CB8AC3E}">
        <p14:creationId xmlns:p14="http://schemas.microsoft.com/office/powerpoint/2010/main" val="293404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Note: Instructor will need to pull up the College Scorecard Website. Students can also pull up the website to walk through the features with the instructor.</a:t>
            </a:r>
          </a:p>
          <a:p>
            <a:pPr marL="0" marR="0">
              <a:lnSpc>
                <a:spcPct val="107000"/>
              </a:lnSpc>
              <a:spcBef>
                <a:spcPts val="0"/>
              </a:spcBef>
              <a:spcAft>
                <a:spcPts val="800"/>
              </a:spcAft>
            </a:pPr>
            <a:endParaRPr lang="en-US" sz="1800" b="1">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a:effectLst/>
                <a:latin typeface="Calibri" panose="020F0502020204030204" pitchFamily="34" charset="0"/>
                <a:ea typeface="Calibri" panose="020F0502020204030204" pitchFamily="34" charset="0"/>
                <a:cs typeface="Calibri" panose="020F0502020204030204" pitchFamily="34" charset="0"/>
              </a:rPr>
              <a:t>Say, determining how you will pay for college is an important consideration when searching and applying for colleges. Explain that today, we will look at typical borrowing and repayment patterns at a particular institution and consider the long-term financial implications and responsibilities associated with attending college.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13</a:t>
            </a:fld>
            <a:endParaRPr lang="en-US"/>
          </a:p>
        </p:txBody>
      </p:sp>
    </p:spTree>
    <p:extLst>
      <p:ext uri="{BB962C8B-B14F-4D97-AF65-F5344CB8AC3E}">
        <p14:creationId xmlns:p14="http://schemas.microsoft.com/office/powerpoint/2010/main" val="3369745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14</a:t>
            </a:fld>
            <a:endParaRPr lang="en-US"/>
          </a:p>
        </p:txBody>
      </p:sp>
    </p:spTree>
    <p:extLst>
      <p:ext uri="{BB962C8B-B14F-4D97-AF65-F5344CB8AC3E}">
        <p14:creationId xmlns:p14="http://schemas.microsoft.com/office/powerpoint/2010/main" val="700947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Note: Instructor will need to pull up the College Scorecard Website. Students can also pull up the website to walk through the features with the instructor.</a:t>
            </a:r>
          </a:p>
          <a:p>
            <a:pPr marL="0" marR="0">
              <a:lnSpc>
                <a:spcPct val="107000"/>
              </a:lnSpc>
              <a:spcBef>
                <a:spcPts val="0"/>
              </a:spcBef>
              <a:spcAft>
                <a:spcPts val="800"/>
              </a:spcAft>
            </a:pPr>
            <a:endParaRPr lang="en-US" sz="1800" b="1">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a:effectLst/>
                <a:latin typeface="Calibri" panose="020F0502020204030204" pitchFamily="34" charset="0"/>
                <a:ea typeface="Calibri" panose="020F0502020204030204" pitchFamily="34" charset="0"/>
                <a:cs typeface="Calibri" panose="020F0502020204030204" pitchFamily="34" charset="0"/>
              </a:rPr>
              <a:t>Say, determining how you will pay for college is an important consideration when searching and applying for colleges. Explain that today, we will look at typical borrowing and repayment patterns at a particular institution and consider the long-term financial implications and responsibilities associated with attending college.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15</a:t>
            </a:fld>
            <a:endParaRPr lang="en-US"/>
          </a:p>
        </p:txBody>
      </p:sp>
    </p:spTree>
    <p:extLst>
      <p:ext uri="{BB962C8B-B14F-4D97-AF65-F5344CB8AC3E}">
        <p14:creationId xmlns:p14="http://schemas.microsoft.com/office/powerpoint/2010/main" val="1774991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16</a:t>
            </a:fld>
            <a:endParaRPr lang="en-US"/>
          </a:p>
        </p:txBody>
      </p:sp>
    </p:spTree>
    <p:extLst>
      <p:ext uri="{BB962C8B-B14F-4D97-AF65-F5344CB8AC3E}">
        <p14:creationId xmlns:p14="http://schemas.microsoft.com/office/powerpoint/2010/main" val="416876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17</a:t>
            </a:fld>
            <a:endParaRPr lang="en-US"/>
          </a:p>
        </p:txBody>
      </p:sp>
    </p:spTree>
    <p:extLst>
      <p:ext uri="{BB962C8B-B14F-4D97-AF65-F5344CB8AC3E}">
        <p14:creationId xmlns:p14="http://schemas.microsoft.com/office/powerpoint/2010/main" val="826490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4426E22-2A88-01CF-584F-17D76C81F8FA}"/>
              </a:ext>
            </a:extLst>
          </p:cNvPr>
          <p:cNvPicPr>
            <a:picLocks noChangeAspect="1"/>
          </p:cNvPicPr>
          <p:nvPr userDrawn="1"/>
        </p:nvPicPr>
        <p:blipFill>
          <a:blip r:embed="rId2"/>
          <a:src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1647B22E-9727-CE73-37C4-230DA2B165DD}"/>
              </a:ext>
            </a:extLst>
          </p:cNvPr>
          <p:cNvSpPr>
            <a:spLocks noGrp="1"/>
          </p:cNvSpPr>
          <p:nvPr>
            <p:ph type="subTitle" idx="1"/>
          </p:nvPr>
        </p:nvSpPr>
        <p:spPr>
          <a:xfrm>
            <a:off x="838200" y="3967836"/>
            <a:ext cx="9144000" cy="1655762"/>
          </a:xfrm>
        </p:spPr>
        <p:txBody>
          <a:bodyPr>
            <a:normAutofit/>
          </a:bodyPr>
          <a:lstStyle>
            <a:lvl1pPr marL="0" indent="0" algn="l">
              <a:lnSpc>
                <a:spcPct val="100000"/>
              </a:lnSpc>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73785F-8FEF-4A4C-1009-E7AC6BCD8C54}"/>
              </a:ext>
            </a:extLst>
          </p:cNvPr>
          <p:cNvSpPr>
            <a:spLocks noGrp="1"/>
          </p:cNvSpPr>
          <p:nvPr>
            <p:ph type="dt" sz="half" idx="10"/>
          </p:nvPr>
        </p:nvSpPr>
        <p:spPr/>
        <p:txBody>
          <a:bodyPr/>
          <a:lstStyle/>
          <a:p>
            <a:fld id="{914F0080-8327-8A40-AD3B-D0EC78D0FDD2}" type="datetime1">
              <a:rPr lang="en-US" smtClean="0"/>
              <a:t>7/22/24</a:t>
            </a:fld>
            <a:endParaRPr lang="en-US"/>
          </a:p>
        </p:txBody>
      </p:sp>
      <p:sp>
        <p:nvSpPr>
          <p:cNvPr id="5" name="Footer Placeholder 4">
            <a:extLst>
              <a:ext uri="{FF2B5EF4-FFF2-40B4-BE49-F238E27FC236}">
                <a16:creationId xmlns:a16="http://schemas.microsoft.com/office/drawing/2014/main" id="{61925776-A085-D176-C2A2-210DB3F3D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5828F-B564-1DCB-9054-58EEDCAD1AFD}"/>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2" name="Title 1">
            <a:extLst>
              <a:ext uri="{FF2B5EF4-FFF2-40B4-BE49-F238E27FC236}">
                <a16:creationId xmlns:a16="http://schemas.microsoft.com/office/drawing/2014/main" id="{3173CA3A-FC17-CD28-A6B3-1EA5A9A8F81F}"/>
              </a:ext>
            </a:extLst>
          </p:cNvPr>
          <p:cNvSpPr>
            <a:spLocks noGrp="1"/>
          </p:cNvSpPr>
          <p:nvPr>
            <p:ph type="ctrTitle" hasCustomPrompt="1"/>
          </p:nvPr>
        </p:nvSpPr>
        <p:spPr>
          <a:xfrm>
            <a:off x="838200" y="1835722"/>
            <a:ext cx="9144000" cy="2022750"/>
          </a:xfrm>
        </p:spPr>
        <p:txBody>
          <a:bodyPr anchor="b">
            <a:noAutofit/>
          </a:bodyPr>
          <a:lstStyle>
            <a:lvl1pPr algn="l">
              <a:defRPr sz="5200" b="1"/>
            </a:lvl1pPr>
          </a:lstStyle>
          <a:p>
            <a:r>
              <a:rPr lang="en-US"/>
              <a:t>Counselor and </a:t>
            </a:r>
            <a:r>
              <a:rPr lang="en-US" err="1"/>
              <a:t>AdvisorCo</a:t>
            </a:r>
            <a:r>
              <a:rPr lang="en-US"/>
              <a:t> Training </a:t>
            </a:r>
          </a:p>
        </p:txBody>
      </p:sp>
      <p:pic>
        <p:nvPicPr>
          <p:cNvPr id="10" name="Picture 9" descr="A black and white sign with white text&#10;&#10;Description automatically generated">
            <a:extLst>
              <a:ext uri="{FF2B5EF4-FFF2-40B4-BE49-F238E27FC236}">
                <a16:creationId xmlns:a16="http://schemas.microsoft.com/office/drawing/2014/main" id="{18635E71-07D5-B6EC-88D0-2B868C6F091C}"/>
              </a:ext>
            </a:extLst>
          </p:cNvPr>
          <p:cNvPicPr>
            <a:picLocks noChangeAspect="1"/>
          </p:cNvPicPr>
          <p:nvPr userDrawn="1"/>
        </p:nvPicPr>
        <p:blipFill>
          <a:blip r:embed="rId3"/>
          <a:stretch>
            <a:fillRect/>
          </a:stretch>
        </p:blipFill>
        <p:spPr>
          <a:xfrm>
            <a:off x="838200" y="323386"/>
            <a:ext cx="4191000" cy="779584"/>
          </a:xfrm>
          <a:prstGeom prst="rect">
            <a:avLst/>
          </a:prstGeom>
        </p:spPr>
      </p:pic>
    </p:spTree>
    <p:extLst>
      <p:ext uri="{BB962C8B-B14F-4D97-AF65-F5344CB8AC3E}">
        <p14:creationId xmlns:p14="http://schemas.microsoft.com/office/powerpoint/2010/main" val="261652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normAutofit/>
          </a:bodyPr>
          <a:lstStyle>
            <a:lvl1pPr>
              <a:defRPr sz="4200" b="1"/>
            </a:lvl1p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593D5159-55F5-AE44-82B6-83FE3FE2245D}"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28350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7664-832A-65D4-4AF7-F2575F89C2E6}"/>
              </a:ext>
            </a:extLst>
          </p:cNvPr>
          <p:cNvSpPr>
            <a:spLocks noGrp="1"/>
          </p:cNvSpPr>
          <p:nvPr>
            <p:ph type="title"/>
          </p:nvPr>
        </p:nvSpPr>
        <p:spPr/>
        <p:txBody>
          <a:bodyPr>
            <a:normAutofit/>
          </a:bodyPr>
          <a:lstStyle>
            <a:lvl1pPr>
              <a:defRPr sz="4200" b="1"/>
            </a:lvl1pPr>
          </a:lstStyle>
          <a:p>
            <a:r>
              <a:rPr lang="en-US"/>
              <a:t>Click to edit Master title style</a:t>
            </a:r>
          </a:p>
        </p:txBody>
      </p:sp>
      <p:sp>
        <p:nvSpPr>
          <p:cNvPr id="3" name="Date Placeholder 2">
            <a:extLst>
              <a:ext uri="{FF2B5EF4-FFF2-40B4-BE49-F238E27FC236}">
                <a16:creationId xmlns:a16="http://schemas.microsoft.com/office/drawing/2014/main" id="{E10CBCB1-03CB-5C99-6324-86A2D76DDE4C}"/>
              </a:ext>
            </a:extLst>
          </p:cNvPr>
          <p:cNvSpPr>
            <a:spLocks noGrp="1"/>
          </p:cNvSpPr>
          <p:nvPr>
            <p:ph type="dt" sz="half" idx="10"/>
          </p:nvPr>
        </p:nvSpPr>
        <p:spPr/>
        <p:txBody>
          <a:bodyPr/>
          <a:lstStyle/>
          <a:p>
            <a:fld id="{5149E0BD-1696-C44E-96B9-1AD10FC5A420}" type="datetime1">
              <a:rPr lang="en-US" smtClean="0"/>
              <a:t>7/22/24</a:t>
            </a:fld>
            <a:endParaRPr lang="en-US"/>
          </a:p>
        </p:txBody>
      </p:sp>
      <p:sp>
        <p:nvSpPr>
          <p:cNvPr id="4" name="Footer Placeholder 3">
            <a:extLst>
              <a:ext uri="{FF2B5EF4-FFF2-40B4-BE49-F238E27FC236}">
                <a16:creationId xmlns:a16="http://schemas.microsoft.com/office/drawing/2014/main" id="{D8C55C1C-1052-32B9-A2ED-0BEF97B001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F63E0F-3930-A240-DAB6-7B508D344302}"/>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562589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7E2C9-B438-C67C-4462-BE02FD146791}"/>
              </a:ext>
            </a:extLst>
          </p:cNvPr>
          <p:cNvSpPr>
            <a:spLocks noGrp="1"/>
          </p:cNvSpPr>
          <p:nvPr>
            <p:ph type="dt" sz="half" idx="10"/>
          </p:nvPr>
        </p:nvSpPr>
        <p:spPr/>
        <p:txBody>
          <a:bodyPr/>
          <a:lstStyle/>
          <a:p>
            <a:fld id="{F314503B-A38A-5D44-9D52-6D88BC043E1D}" type="datetime1">
              <a:rPr lang="en-US" smtClean="0"/>
              <a:t>7/22/24</a:t>
            </a:fld>
            <a:endParaRPr lang="en-US"/>
          </a:p>
        </p:txBody>
      </p:sp>
      <p:sp>
        <p:nvSpPr>
          <p:cNvPr id="3" name="Footer Placeholder 2">
            <a:extLst>
              <a:ext uri="{FF2B5EF4-FFF2-40B4-BE49-F238E27FC236}">
                <a16:creationId xmlns:a16="http://schemas.microsoft.com/office/drawing/2014/main" id="{1D5B1DEA-67B6-761E-DEC8-9E09D2EDF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B0313C-D542-80BF-A1C1-7E4A4FEB2EF1}"/>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53944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FF52-AFFB-6F11-D1D0-400BE25DE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FA081-19D2-C68C-EB0C-558F56A216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5D36B-C085-3233-3794-E0C67AF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6D2E2-D91F-3C4B-686B-863E9A3E9AE0}"/>
              </a:ext>
            </a:extLst>
          </p:cNvPr>
          <p:cNvSpPr>
            <a:spLocks noGrp="1"/>
          </p:cNvSpPr>
          <p:nvPr>
            <p:ph type="dt" sz="half" idx="10"/>
          </p:nvPr>
        </p:nvSpPr>
        <p:spPr/>
        <p:txBody>
          <a:bodyPr/>
          <a:lstStyle/>
          <a:p>
            <a:fld id="{5FD2C3BB-26A0-FC4B-AC7E-6A31620A6FDF}" type="datetime1">
              <a:rPr lang="en-US" smtClean="0"/>
              <a:t>7/22/24</a:t>
            </a:fld>
            <a:endParaRPr lang="en-US"/>
          </a:p>
        </p:txBody>
      </p:sp>
      <p:sp>
        <p:nvSpPr>
          <p:cNvPr id="6" name="Footer Placeholder 5">
            <a:extLst>
              <a:ext uri="{FF2B5EF4-FFF2-40B4-BE49-F238E27FC236}">
                <a16:creationId xmlns:a16="http://schemas.microsoft.com/office/drawing/2014/main" id="{98722EAF-EF98-F26A-5320-DDE1EE8C8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989DD-A087-438B-E884-0625D27A04BD}"/>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922487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08BCE-C7A1-0B2F-CFB3-E2429CA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74292-301F-BA8F-A288-8959639836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3CF75-5E55-79A4-6152-D63F82E64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5C8661-0286-2C56-A044-9C8E8D8269BB}"/>
              </a:ext>
            </a:extLst>
          </p:cNvPr>
          <p:cNvSpPr>
            <a:spLocks noGrp="1"/>
          </p:cNvSpPr>
          <p:nvPr>
            <p:ph type="dt" sz="half" idx="10"/>
          </p:nvPr>
        </p:nvSpPr>
        <p:spPr/>
        <p:txBody>
          <a:bodyPr/>
          <a:lstStyle/>
          <a:p>
            <a:fld id="{BDC285E6-60C7-F142-8944-709ED9A4A430}" type="datetime1">
              <a:rPr lang="en-US" smtClean="0"/>
              <a:t>7/22/24</a:t>
            </a:fld>
            <a:endParaRPr lang="en-US"/>
          </a:p>
        </p:txBody>
      </p:sp>
      <p:sp>
        <p:nvSpPr>
          <p:cNvPr id="6" name="Footer Placeholder 5">
            <a:extLst>
              <a:ext uri="{FF2B5EF4-FFF2-40B4-BE49-F238E27FC236}">
                <a16:creationId xmlns:a16="http://schemas.microsoft.com/office/drawing/2014/main" id="{DE7B2AED-AAAD-C757-75D3-571DC5EAD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2A736-4E06-3468-E3F9-4BAB856A6E25}"/>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17759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descr="A blue and white rectangle&#10;&#10;Description automatically generated">
            <a:extLst>
              <a:ext uri="{FF2B5EF4-FFF2-40B4-BE49-F238E27FC236}">
                <a16:creationId xmlns:a16="http://schemas.microsoft.com/office/drawing/2014/main" id="{9FBF3DC6-6E1A-D771-747E-DE373425899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10361" cy="1325563"/>
          </a:xfrm>
        </p:spPr>
        <p:txBody>
          <a:bodyPr>
            <a:noAutofit/>
          </a:bodyPr>
          <a:lstStyle>
            <a:lvl1pPr>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FCFB0667-80DC-9640-85F0-D65A0CAEA31F}"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29511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2662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73580" cy="1325563"/>
          </a:xfrm>
        </p:spPr>
        <p:txBody>
          <a:bodyPr>
            <a:noAutofit/>
          </a:bodyPr>
          <a:lstStyle>
            <a:lvl1pPr>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8EE2B63F-556D-4346-B1F8-AD2B74086159}"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73580"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1913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rot="10800000">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73580" cy="1325563"/>
          </a:xfrm>
        </p:spPr>
        <p:txBody>
          <a:bodyPr>
            <a:noAutofit/>
          </a:bodyPr>
          <a:lstStyle>
            <a:lvl1pPr>
              <a:defRPr sz="4200" b="1">
                <a:solidFill>
                  <a:schemeClr val="tx1"/>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26E4584B-C989-D648-B1DB-30829F80D6DC}"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73580"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1597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blue and white background with a white border&#10;&#10;Description automatically generated with medium confidence">
            <a:extLst>
              <a:ext uri="{FF2B5EF4-FFF2-40B4-BE49-F238E27FC236}">
                <a16:creationId xmlns:a16="http://schemas.microsoft.com/office/drawing/2014/main" id="{D1A9AE89-FB79-9825-4BEC-419E26FD6F4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D87D4C44-1119-3E42-B262-627A50BFDEB3}"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77881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3F919482-00EE-CD41-ABBE-5062A399D320}"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83410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A883D3CA-ECCD-7F44-BCFB-33B7028D63AC}"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409815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descr="A blue rectangular object with a black border&#10;&#10;Description automatically generated">
            <a:extLst>
              <a:ext uri="{FF2B5EF4-FFF2-40B4-BE49-F238E27FC236}">
                <a16:creationId xmlns:a16="http://schemas.microsoft.com/office/drawing/2014/main" id="{204C87C6-0692-6929-B600-4B0DD142572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FE0E12F-1348-30BD-97D5-E548E39633F6}"/>
              </a:ext>
            </a:extLst>
          </p:cNvPr>
          <p:cNvSpPr>
            <a:spLocks noGrp="1"/>
          </p:cNvSpPr>
          <p:nvPr>
            <p:ph type="title"/>
          </p:nvPr>
        </p:nvSpPr>
        <p:spPr>
          <a:xfrm>
            <a:off x="831850" y="635620"/>
            <a:ext cx="10515600" cy="2499096"/>
          </a:xfrm>
        </p:spPr>
        <p:txBody>
          <a:bodyPr anchor="b">
            <a:normAutofit/>
          </a:bodyPr>
          <a:lstStyle>
            <a:lvl1pPr>
              <a:defRPr sz="5200" b="1">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66C3FA7F-DDCC-AFF3-AAED-73862E0C0FA7}"/>
              </a:ext>
            </a:extLst>
          </p:cNvPr>
          <p:cNvSpPr>
            <a:spLocks noGrp="1"/>
          </p:cNvSpPr>
          <p:nvPr>
            <p:ph type="body" idx="1"/>
          </p:nvPr>
        </p:nvSpPr>
        <p:spPr>
          <a:xfrm>
            <a:off x="831850" y="3281559"/>
            <a:ext cx="10515600" cy="1803397"/>
          </a:xfrm>
        </p:spPr>
        <p:txBody>
          <a:bodyPr/>
          <a:lstStyle>
            <a:lvl1pPr marL="0" indent="0">
              <a:lnSpc>
                <a:spcPct val="100000"/>
              </a:lnSpc>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DDD2F-223B-8624-42F9-9CDEBB808D92}"/>
              </a:ext>
            </a:extLst>
          </p:cNvPr>
          <p:cNvSpPr>
            <a:spLocks noGrp="1"/>
          </p:cNvSpPr>
          <p:nvPr>
            <p:ph type="dt" sz="half" idx="10"/>
          </p:nvPr>
        </p:nvSpPr>
        <p:spPr/>
        <p:txBody>
          <a:bodyPr/>
          <a:lstStyle/>
          <a:p>
            <a:fld id="{77852769-B622-E947-9473-F2F800A4FE20}" type="datetime1">
              <a:rPr lang="en-US" smtClean="0"/>
              <a:t>7/22/24</a:t>
            </a:fld>
            <a:endParaRPr lang="en-US"/>
          </a:p>
        </p:txBody>
      </p:sp>
      <p:sp>
        <p:nvSpPr>
          <p:cNvPr id="5" name="Footer Placeholder 4">
            <a:extLst>
              <a:ext uri="{FF2B5EF4-FFF2-40B4-BE49-F238E27FC236}">
                <a16:creationId xmlns:a16="http://schemas.microsoft.com/office/drawing/2014/main" id="{2F9B45F2-DA06-F217-7A3B-1412ADA49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3CFA3-E237-0CF5-2ED7-40DF44FBDFCB}"/>
              </a:ext>
            </a:extLst>
          </p:cNvPr>
          <p:cNvSpPr>
            <a:spLocks noGrp="1"/>
          </p:cNvSpPr>
          <p:nvPr>
            <p:ph type="sldNum" sz="quarter" idx="12"/>
          </p:nvPr>
        </p:nvSpPr>
        <p:spPr/>
        <p:txBody>
          <a:bodyPr/>
          <a:lstStyle/>
          <a:p>
            <a:fld id="{208B47FD-D320-1949-BB20-F420B8DD3092}" type="slidenum">
              <a:rPr lang="en-US" smtClean="0"/>
              <a:t>‹#›</a:t>
            </a:fld>
            <a:endParaRPr lang="en-US"/>
          </a:p>
        </p:txBody>
      </p:sp>
      <p:pic>
        <p:nvPicPr>
          <p:cNvPr id="11" name="Picture 10" descr="A black and white sign with white text&#10;&#10;Description automatically generated">
            <a:extLst>
              <a:ext uri="{FF2B5EF4-FFF2-40B4-BE49-F238E27FC236}">
                <a16:creationId xmlns:a16="http://schemas.microsoft.com/office/drawing/2014/main" id="{37CEDDFC-409F-8D16-5107-F08D70B428F5}"/>
              </a:ext>
            </a:extLst>
          </p:cNvPr>
          <p:cNvPicPr>
            <a:picLocks noChangeAspect="1"/>
          </p:cNvPicPr>
          <p:nvPr userDrawn="1"/>
        </p:nvPicPr>
        <p:blipFill>
          <a:blip r:embed="rId3"/>
          <a:stretch>
            <a:fillRect/>
          </a:stretch>
        </p:blipFill>
        <p:spPr>
          <a:xfrm>
            <a:off x="838201" y="5966234"/>
            <a:ext cx="3317321" cy="617068"/>
          </a:xfrm>
          <a:prstGeom prst="rect">
            <a:avLst/>
          </a:prstGeom>
        </p:spPr>
      </p:pic>
    </p:spTree>
    <p:extLst>
      <p:ext uri="{BB962C8B-B14F-4D97-AF65-F5344CB8AC3E}">
        <p14:creationId xmlns:p14="http://schemas.microsoft.com/office/powerpoint/2010/main" val="290956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normAutofit/>
          </a:bodyPr>
          <a:lstStyle>
            <a:lvl1pPr>
              <a:defRPr sz="4200" b="1"/>
            </a:lvl1p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61A08FF7-3C82-FA4C-9BE4-FB755D5D34F8}"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16350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0FC44B-80F7-6EDF-8F5D-BC2AB2137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7FE375-FD48-494C-69A0-5BC9B40F5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10C5A-2349-8141-5242-CE4815CA9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A7A00A-73A9-1741-BD4F-0BE0355E4C27}" type="datetime1">
              <a:rPr lang="en-US" smtClean="0"/>
              <a:t>7/22/24</a:t>
            </a:fld>
            <a:endParaRPr lang="en-US"/>
          </a:p>
        </p:txBody>
      </p:sp>
      <p:sp>
        <p:nvSpPr>
          <p:cNvPr id="5" name="Footer Placeholder 4">
            <a:extLst>
              <a:ext uri="{FF2B5EF4-FFF2-40B4-BE49-F238E27FC236}">
                <a16:creationId xmlns:a16="http://schemas.microsoft.com/office/drawing/2014/main" id="{8EB2533F-2EE2-1578-271A-99EA69B76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95847-F435-6C55-9B91-29B13CBA8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B47FD-D320-1949-BB20-F420B8DD3092}" type="slidenum">
              <a:rPr lang="en-US" smtClean="0"/>
              <a:t>‹#›</a:t>
            </a:fld>
            <a:endParaRPr lang="en-US"/>
          </a:p>
        </p:txBody>
      </p:sp>
    </p:spTree>
    <p:extLst>
      <p:ext uri="{BB962C8B-B14F-4D97-AF65-F5344CB8AC3E}">
        <p14:creationId xmlns:p14="http://schemas.microsoft.com/office/powerpoint/2010/main" val="110479415"/>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60" r:id="rId3"/>
    <p:sldLayoutId id="2147483662" r:id="rId4"/>
    <p:sldLayoutId id="2147483650" r:id="rId5"/>
    <p:sldLayoutId id="2147483661" r:id="rId6"/>
    <p:sldLayoutId id="2147483663" r:id="rId7"/>
    <p:sldLayoutId id="2147483651" r:id="rId8"/>
    <p:sldLayoutId id="2147483653" r:id="rId9"/>
    <p:sldLayoutId id="2147483664" r:id="rId10"/>
    <p:sldLayoutId id="2147483654" r:id="rId11"/>
    <p:sldLayoutId id="2147483655" r:id="rId12"/>
    <p:sldLayoutId id="2147483656" r:id="rId13"/>
    <p:sldLayoutId id="2147483657" r:id="rId14"/>
  </p:sldLayoutIdLst>
  <p:hf sldNum="0" hdr="0" ftr="0" dt="0"/>
  <p:txStyles>
    <p:titleStyle>
      <a:lvl1pPr algn="l" defTabSz="914400" rtl="0" eaLnBrk="1" latinLnBrk="0" hangingPunct="1">
        <a:lnSpc>
          <a:spcPct val="90000"/>
        </a:lnSpc>
        <a:spcBef>
          <a:spcPct val="0"/>
        </a:spcBef>
        <a:buNone/>
        <a:defRPr sz="4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ideo" Target="https://www.youtube.com/embed/Pn4OECMTh5w?start=47&amp;feature=oembed" TargetMode="Externa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https://studentaid.gov/understand-aid/types"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111B-A4F2-A3AB-EAF4-15C278F833C0}"/>
              </a:ext>
            </a:extLst>
          </p:cNvPr>
          <p:cNvSpPr>
            <a:spLocks noGrp="1"/>
          </p:cNvSpPr>
          <p:nvPr>
            <p:ph type="ctrTitle"/>
          </p:nvPr>
        </p:nvSpPr>
        <p:spPr>
          <a:xfrm>
            <a:off x="838199" y="1835722"/>
            <a:ext cx="10217727" cy="2022750"/>
          </a:xfrm>
        </p:spPr>
        <p:txBody>
          <a:bodyPr/>
          <a:lstStyle/>
          <a:p>
            <a:r>
              <a:rPr lang="en-US"/>
              <a:t>Grasping Financial Commitments</a:t>
            </a:r>
          </a:p>
        </p:txBody>
      </p:sp>
      <p:sp>
        <p:nvSpPr>
          <p:cNvPr id="3" name="Subtitle 2">
            <a:extLst>
              <a:ext uri="{FF2B5EF4-FFF2-40B4-BE49-F238E27FC236}">
                <a16:creationId xmlns:a16="http://schemas.microsoft.com/office/drawing/2014/main" id="{9CA9705B-4582-B2DA-F8CF-0EC38D9AECD4}"/>
              </a:ext>
            </a:extLst>
          </p:cNvPr>
          <p:cNvSpPr>
            <a:spLocks noGrp="1"/>
          </p:cNvSpPr>
          <p:nvPr>
            <p:ph type="subTitle" idx="1"/>
          </p:nvPr>
        </p:nvSpPr>
        <p:spPr/>
        <p:txBody>
          <a:bodyPr vert="horz" lIns="91440" tIns="45720" rIns="91440" bIns="45720" rtlCol="0" anchor="t">
            <a:normAutofit/>
          </a:bodyPr>
          <a:lstStyle/>
          <a:p>
            <a:r>
              <a:rPr lang="en-US" sz="2800" b="1" dirty="0"/>
              <a:t>Activity 4</a:t>
            </a:r>
          </a:p>
        </p:txBody>
      </p:sp>
    </p:spTree>
    <p:extLst>
      <p:ext uri="{BB962C8B-B14F-4D97-AF65-F5344CB8AC3E}">
        <p14:creationId xmlns:p14="http://schemas.microsoft.com/office/powerpoint/2010/main" val="2911179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511552"/>
            <a:ext cx="9872050" cy="1057253"/>
          </a:xfrm>
        </p:spPr>
        <p:txBody>
          <a:bodyPr/>
          <a:lstStyle/>
          <a:p>
            <a:r>
              <a:rPr lang="en-US" dirty="0"/>
              <a:t>Typical Monthly Loan Payment </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5" y="1574544"/>
            <a:ext cx="10247877" cy="4511463"/>
          </a:xfrm>
        </p:spPr>
        <p:txBody>
          <a:bodyPr vert="horz" lIns="91440" tIns="45720" rIns="91440" bIns="45720" rtlCol="0" anchor="t">
            <a:normAutofit/>
          </a:bodyPr>
          <a:lstStyle/>
          <a:p>
            <a:pPr marL="0">
              <a:buNone/>
            </a:pPr>
            <a:r>
              <a:rPr lang="en-US" sz="2400" dirty="0">
                <a:latin typeface="Arial"/>
                <a:ea typeface="Calibri"/>
                <a:cs typeface="Calibri"/>
              </a:rPr>
              <a:t>The median monthly loan payment for student borrowers who completed, based only on federal loan debt originated at the school awarding the credential, if it were repaid over 10 years at a 4.99% interest rate. </a:t>
            </a:r>
          </a:p>
          <a:p>
            <a:pPr marL="0">
              <a:buNone/>
            </a:pPr>
            <a:endParaRPr lang="en-US" sz="2400" dirty="0">
              <a:latin typeface="Arial"/>
              <a:ea typeface="Calibri"/>
              <a:cs typeface="Calibri"/>
            </a:endParaRPr>
          </a:p>
          <a:p>
            <a:r>
              <a:rPr lang="en-US" sz="2400" dirty="0">
                <a:latin typeface="Arial"/>
                <a:ea typeface="Calibri"/>
                <a:cs typeface="Arial"/>
              </a:rPr>
              <a:t>How might this data influence students' decisions about where to pursue college?</a:t>
            </a:r>
          </a:p>
          <a:p>
            <a:r>
              <a:rPr lang="en-US" sz="2400" dirty="0">
                <a:latin typeface="Arial"/>
                <a:ea typeface="Calibri"/>
                <a:cs typeface="Arial"/>
              </a:rPr>
              <a:t>What long term impacts can this have on students?</a:t>
            </a:r>
          </a:p>
          <a:p>
            <a:r>
              <a:rPr lang="en-US" sz="2400" dirty="0">
                <a:latin typeface="Arial"/>
                <a:ea typeface="Calibri"/>
                <a:cs typeface="Arial"/>
              </a:rPr>
              <a:t>How does the availability of various repayment plans for federal loans impact graduates' ability to repay their debt?</a:t>
            </a:r>
          </a:p>
          <a:p>
            <a:pPr marL="0">
              <a:buNone/>
            </a:pPr>
            <a:endParaRPr lang="en-US" dirty="0">
              <a:latin typeface="Arial"/>
              <a:ea typeface="Calibri"/>
              <a:cs typeface="Arial"/>
            </a:endParaRPr>
          </a:p>
        </p:txBody>
      </p:sp>
      <p:sp>
        <p:nvSpPr>
          <p:cNvPr id="3" name="Slide Number Placeholder 2">
            <a:extLst>
              <a:ext uri="{FF2B5EF4-FFF2-40B4-BE49-F238E27FC236}">
                <a16:creationId xmlns:a16="http://schemas.microsoft.com/office/drawing/2014/main" id="{76396346-2656-EEC7-FFCC-EB8765E3FE42}"/>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10</a:t>
            </a:fld>
            <a:endParaRPr lang="en-US">
              <a:solidFill>
                <a:sysClr val="windowText" lastClr="000000"/>
              </a:solidFill>
            </a:endParaRPr>
          </a:p>
        </p:txBody>
      </p:sp>
    </p:spTree>
    <p:extLst>
      <p:ext uri="{BB962C8B-B14F-4D97-AF65-F5344CB8AC3E}">
        <p14:creationId xmlns:p14="http://schemas.microsoft.com/office/powerpoint/2010/main" val="2313349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361651"/>
            <a:ext cx="9872050" cy="1057253"/>
          </a:xfrm>
        </p:spPr>
        <p:txBody>
          <a:bodyPr/>
          <a:lstStyle/>
          <a:p>
            <a:r>
              <a:rPr lang="en-US" dirty="0"/>
              <a:t>Repayment Rate</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5" y="1418904"/>
            <a:ext cx="10247877" cy="4771904"/>
          </a:xfrm>
        </p:spPr>
        <p:txBody>
          <a:bodyPr vert="horz" lIns="91440" tIns="45720" rIns="91440" bIns="45720" rtlCol="0" anchor="t">
            <a:normAutofit/>
          </a:bodyPr>
          <a:lstStyle/>
          <a:p>
            <a:pPr marL="0">
              <a:buNone/>
            </a:pPr>
            <a:r>
              <a:rPr lang="en-US" sz="2400" dirty="0">
                <a:latin typeface="Arial"/>
                <a:ea typeface="Calibri"/>
                <a:cs typeface="Calibri"/>
              </a:rPr>
              <a:t>The share of borrowers that graduated with federal student loans in repayment that belong to each </a:t>
            </a:r>
            <a:r>
              <a:rPr lang="en-US" sz="2400" b="1" dirty="0">
                <a:latin typeface="Arial"/>
                <a:ea typeface="Calibri"/>
                <a:cs typeface="Calibri"/>
              </a:rPr>
              <a:t>status category</a:t>
            </a:r>
            <a:r>
              <a:rPr lang="en-US" sz="2400" dirty="0">
                <a:latin typeface="Arial"/>
                <a:ea typeface="Calibri"/>
                <a:cs typeface="Calibri"/>
              </a:rPr>
              <a:t> two years after entering repayment. These percentages include only undergraduate federal loans originated at this school and exclude private student loans, Parent PLUS loans, and federal loans originated at other schools.</a:t>
            </a:r>
          </a:p>
          <a:p>
            <a:pPr marL="0">
              <a:buNone/>
            </a:pPr>
            <a:endParaRPr lang="en-US" sz="2400" dirty="0">
              <a:latin typeface="Arial"/>
              <a:ea typeface="Calibri"/>
              <a:cs typeface="Calibri"/>
            </a:endParaRPr>
          </a:p>
          <a:p>
            <a:r>
              <a:rPr lang="en-US" sz="2400" dirty="0">
                <a:latin typeface="Arial"/>
                <a:ea typeface="Calibri"/>
                <a:cs typeface="Arial"/>
              </a:rPr>
              <a:t>Making Progress</a:t>
            </a:r>
          </a:p>
          <a:p>
            <a:r>
              <a:rPr lang="en-US" sz="2400" dirty="0">
                <a:latin typeface="Arial"/>
                <a:ea typeface="Calibri"/>
                <a:cs typeface="Arial"/>
              </a:rPr>
              <a:t>Not Making Progress</a:t>
            </a:r>
          </a:p>
          <a:p>
            <a:r>
              <a:rPr lang="en-US" sz="2400" dirty="0">
                <a:latin typeface="Arial"/>
                <a:ea typeface="Calibri"/>
                <a:cs typeface="Arial"/>
              </a:rPr>
              <a:t>Paid in Full</a:t>
            </a:r>
          </a:p>
          <a:p>
            <a:r>
              <a:rPr lang="en-US" sz="2400" dirty="0">
                <a:latin typeface="Arial"/>
                <a:ea typeface="Calibri"/>
                <a:cs typeface="Arial"/>
              </a:rPr>
              <a:t>Deferment</a:t>
            </a:r>
            <a:endParaRPr lang="en-US" sz="2400" dirty="0">
              <a:ea typeface="Calibri"/>
              <a:cs typeface="Arial"/>
            </a:endParaRPr>
          </a:p>
        </p:txBody>
      </p:sp>
      <p:sp>
        <p:nvSpPr>
          <p:cNvPr id="3" name="Slide Number Placeholder 2">
            <a:extLst>
              <a:ext uri="{FF2B5EF4-FFF2-40B4-BE49-F238E27FC236}">
                <a16:creationId xmlns:a16="http://schemas.microsoft.com/office/drawing/2014/main" id="{7940979A-6AF5-D378-B505-381258AC4BF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11</a:t>
            </a:fld>
            <a:endParaRPr lang="en-US">
              <a:solidFill>
                <a:sysClr val="windowText" lastClr="000000"/>
              </a:solidFill>
            </a:endParaRPr>
          </a:p>
        </p:txBody>
      </p:sp>
      <p:sp>
        <p:nvSpPr>
          <p:cNvPr id="6" name="Content Placeholder 4">
            <a:extLst>
              <a:ext uri="{FF2B5EF4-FFF2-40B4-BE49-F238E27FC236}">
                <a16:creationId xmlns:a16="http://schemas.microsoft.com/office/drawing/2014/main" id="{5ED7C987-5F71-F097-A997-CBADC05CA969}"/>
              </a:ext>
            </a:extLst>
          </p:cNvPr>
          <p:cNvSpPr txBox="1">
            <a:spLocks/>
          </p:cNvSpPr>
          <p:nvPr/>
        </p:nvSpPr>
        <p:spPr>
          <a:xfrm>
            <a:off x="6029255" y="3809679"/>
            <a:ext cx="4342377" cy="2381129"/>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Arial"/>
                <a:ea typeface="Calibri"/>
                <a:cs typeface="Arial"/>
              </a:rPr>
              <a:t>Forbearance</a:t>
            </a:r>
            <a:endParaRPr lang="en-US" sz="2400" dirty="0">
              <a:cs typeface="Arial"/>
            </a:endParaRPr>
          </a:p>
          <a:p>
            <a:r>
              <a:rPr lang="en-US" sz="2400" dirty="0">
                <a:latin typeface="Arial"/>
                <a:ea typeface="Calibri"/>
                <a:cs typeface="Arial"/>
              </a:rPr>
              <a:t>Defaulted</a:t>
            </a:r>
            <a:endParaRPr lang="en-US" sz="2400">
              <a:cs typeface="Arial"/>
            </a:endParaRPr>
          </a:p>
          <a:p>
            <a:r>
              <a:rPr lang="en-US" sz="2400" dirty="0">
                <a:latin typeface="Arial"/>
                <a:ea typeface="Calibri"/>
                <a:cs typeface="Arial"/>
              </a:rPr>
              <a:t>Delinquent </a:t>
            </a:r>
            <a:endParaRPr lang="en-US" sz="2400">
              <a:cs typeface="Arial"/>
            </a:endParaRPr>
          </a:p>
          <a:p>
            <a:r>
              <a:rPr lang="en-US" sz="2400" dirty="0">
                <a:latin typeface="Arial"/>
                <a:ea typeface="Calibri"/>
                <a:cs typeface="Arial"/>
              </a:rPr>
              <a:t>Discharged</a:t>
            </a:r>
            <a:endParaRPr lang="en-US" sz="2400" dirty="0">
              <a:ea typeface="Calibri"/>
              <a:cs typeface="Arial"/>
            </a:endParaRPr>
          </a:p>
        </p:txBody>
      </p:sp>
    </p:spTree>
    <p:extLst>
      <p:ext uri="{BB962C8B-B14F-4D97-AF65-F5344CB8AC3E}">
        <p14:creationId xmlns:p14="http://schemas.microsoft.com/office/powerpoint/2010/main" val="3696403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361651"/>
            <a:ext cx="9872050" cy="1057253"/>
          </a:xfrm>
        </p:spPr>
        <p:txBody>
          <a:bodyPr/>
          <a:lstStyle/>
          <a:p>
            <a:r>
              <a:rPr lang="en-US" dirty="0"/>
              <a:t>Repayment Rate</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5" y="1418904"/>
            <a:ext cx="10247877" cy="4771904"/>
          </a:xfrm>
        </p:spPr>
        <p:txBody>
          <a:bodyPr vert="horz" lIns="91440" tIns="45720" rIns="91440" bIns="45720" rtlCol="0" anchor="t">
            <a:normAutofit lnSpcReduction="10000"/>
          </a:bodyPr>
          <a:lstStyle/>
          <a:p>
            <a:pPr marL="0">
              <a:buNone/>
            </a:pPr>
            <a:r>
              <a:rPr lang="en-US" sz="2400" dirty="0">
                <a:latin typeface="Arial"/>
                <a:ea typeface="Calibri"/>
                <a:cs typeface="Calibri"/>
              </a:rPr>
              <a:t>The share of borrowers that graduated with federal student loans in repayment that belong to each status category two years after entering repayment. These percentages include only undergraduate federal loans originated at this school and exclude private student loans, Parent PLUS loans, and federal loans originated at other schools.</a:t>
            </a:r>
          </a:p>
          <a:p>
            <a:pPr marL="0">
              <a:buNone/>
            </a:pPr>
            <a:endParaRPr lang="en-US" sz="2400" dirty="0">
              <a:latin typeface="Arial"/>
              <a:ea typeface="Calibri"/>
              <a:cs typeface="Calibri"/>
            </a:endParaRPr>
          </a:p>
          <a:p>
            <a:r>
              <a:rPr lang="en-US" sz="2400" dirty="0">
                <a:latin typeface="Arial"/>
                <a:ea typeface="Calibri"/>
                <a:cs typeface="Arial"/>
              </a:rPr>
              <a:t>Who is included in this data point? Who is excluded? </a:t>
            </a:r>
          </a:p>
          <a:p>
            <a:r>
              <a:rPr lang="en-US" sz="2400" dirty="0">
                <a:latin typeface="Arial"/>
                <a:ea typeface="Calibri"/>
                <a:cs typeface="Arial"/>
              </a:rPr>
              <a:t>What impact does this have on the data? </a:t>
            </a:r>
          </a:p>
          <a:p>
            <a:r>
              <a:rPr lang="en-US" sz="2400" dirty="0">
                <a:latin typeface="Arial"/>
                <a:ea typeface="Calibri"/>
                <a:cs typeface="Arial"/>
              </a:rPr>
              <a:t>What factors might contribute to differences in repayment rates among graduates of different schools?</a:t>
            </a:r>
          </a:p>
          <a:p>
            <a:r>
              <a:rPr lang="en-US" sz="2400" dirty="0">
                <a:latin typeface="Arial"/>
                <a:ea typeface="Calibri"/>
                <a:cs typeface="Arial"/>
              </a:rPr>
              <a:t>How does the availability of income-driven repayment plans and other repayment options impact repayment rates?</a:t>
            </a:r>
          </a:p>
          <a:p>
            <a:pPr marL="0">
              <a:buNone/>
            </a:pPr>
            <a:endParaRPr lang="en-US" dirty="0">
              <a:latin typeface="Arial"/>
              <a:ea typeface="Calibri"/>
              <a:cs typeface="Arial"/>
            </a:endParaRPr>
          </a:p>
        </p:txBody>
      </p:sp>
      <p:sp>
        <p:nvSpPr>
          <p:cNvPr id="3" name="Slide Number Placeholder 2">
            <a:extLst>
              <a:ext uri="{FF2B5EF4-FFF2-40B4-BE49-F238E27FC236}">
                <a16:creationId xmlns:a16="http://schemas.microsoft.com/office/drawing/2014/main" id="{7940979A-6AF5-D378-B505-381258AC4BF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12</a:t>
            </a:fld>
            <a:endParaRPr lang="en-US">
              <a:solidFill>
                <a:sysClr val="windowText" lastClr="000000"/>
              </a:solidFill>
            </a:endParaRPr>
          </a:p>
        </p:txBody>
      </p:sp>
    </p:spTree>
    <p:extLst>
      <p:ext uri="{BB962C8B-B14F-4D97-AF65-F5344CB8AC3E}">
        <p14:creationId xmlns:p14="http://schemas.microsoft.com/office/powerpoint/2010/main" val="2422859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dirty="0"/>
              <a:t>Financial Aid &amp; Debt </a:t>
            </a:r>
            <a:endParaRPr lang="en-US"/>
          </a:p>
        </p:txBody>
      </p:sp>
      <p:sp>
        <p:nvSpPr>
          <p:cNvPr id="4" name="Slide Number Placeholder 2">
            <a:extLst>
              <a:ext uri="{FF2B5EF4-FFF2-40B4-BE49-F238E27FC236}">
                <a16:creationId xmlns:a16="http://schemas.microsoft.com/office/drawing/2014/main" id="{47A0B87E-4CD0-6A17-5785-E7BDABE0E289}"/>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13</a:t>
            </a:fld>
            <a:endParaRPr lang="en-US"/>
          </a:p>
        </p:txBody>
      </p:sp>
    </p:spTree>
    <p:extLst>
      <p:ext uri="{BB962C8B-B14F-4D97-AF65-F5344CB8AC3E}">
        <p14:creationId xmlns:p14="http://schemas.microsoft.com/office/powerpoint/2010/main" val="1091094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Financial Aid &amp; Debt</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088484" cy="4351338"/>
          </a:xfrm>
        </p:spPr>
        <p:txBody>
          <a:bodyPr vert="horz" lIns="91440" tIns="45720" rIns="91440" bIns="45720" rtlCol="0" anchor="t">
            <a:normAutofit lnSpcReduction="10000"/>
          </a:bodyPr>
          <a:lstStyle/>
          <a:p>
            <a:r>
              <a:rPr lang="en-US" sz="2400" dirty="0"/>
              <a:t>What is the percentage of students receiving Federal Loans and what does that tell us about this institution? </a:t>
            </a:r>
            <a:endParaRPr lang="en-US" sz="2400" dirty="0">
              <a:cs typeface="Arial"/>
            </a:endParaRPr>
          </a:p>
          <a:p>
            <a:r>
              <a:rPr lang="en-US" sz="2400" dirty="0"/>
              <a:t>What is the typical total debt for undergraduate borrowers who complete college and what does that tell us about this institution?</a:t>
            </a:r>
            <a:endParaRPr lang="en-US" sz="2400" dirty="0">
              <a:cs typeface="Arial"/>
            </a:endParaRPr>
          </a:p>
          <a:p>
            <a:r>
              <a:rPr lang="en-US" sz="2400" dirty="0"/>
              <a:t>Based on a standard 10-year payment plan, what is the typical monthly loan payment and what does that tell us about this institution? </a:t>
            </a:r>
            <a:endParaRPr lang="en-US" sz="2400" dirty="0">
              <a:cs typeface="Arial"/>
            </a:endParaRPr>
          </a:p>
          <a:p>
            <a:r>
              <a:rPr lang="en-US" sz="2400" dirty="0"/>
              <a:t>For students that have graduated from the university, how many of those students are making progress in their repayment rate and what does that tell us about this institution? </a:t>
            </a:r>
            <a:endParaRPr lang="en-US" sz="2400" dirty="0">
              <a:cs typeface="Arial"/>
            </a:endParaRPr>
          </a:p>
          <a:p>
            <a:endParaRPr lang="en-US" dirty="0"/>
          </a:p>
          <a:p>
            <a:endParaRPr lang="en-US" dirty="0"/>
          </a:p>
        </p:txBody>
      </p:sp>
      <p:sp>
        <p:nvSpPr>
          <p:cNvPr id="5" name="Slide Number Placeholder 2">
            <a:extLst>
              <a:ext uri="{FF2B5EF4-FFF2-40B4-BE49-F238E27FC236}">
                <a16:creationId xmlns:a16="http://schemas.microsoft.com/office/drawing/2014/main" id="{119C4C17-08AA-706D-6A8C-AAD35F228C49}"/>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14</a:t>
            </a:fld>
            <a:endParaRPr lang="en-US">
              <a:solidFill>
                <a:sysClr val="windowText" lastClr="000000"/>
              </a:solidFill>
            </a:endParaRPr>
          </a:p>
        </p:txBody>
      </p:sp>
    </p:spTree>
    <p:extLst>
      <p:ext uri="{BB962C8B-B14F-4D97-AF65-F5344CB8AC3E}">
        <p14:creationId xmlns:p14="http://schemas.microsoft.com/office/powerpoint/2010/main" val="330534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a:t>Federal Financial Resources</a:t>
            </a:r>
          </a:p>
        </p:txBody>
      </p:sp>
      <p:sp>
        <p:nvSpPr>
          <p:cNvPr id="4" name="Slide Number Placeholder 2">
            <a:extLst>
              <a:ext uri="{FF2B5EF4-FFF2-40B4-BE49-F238E27FC236}">
                <a16:creationId xmlns:a16="http://schemas.microsoft.com/office/drawing/2014/main" id="{8576A83F-EC55-9F74-A7A6-847865DE6C0A}"/>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15</a:t>
            </a:fld>
            <a:endParaRPr lang="en-US"/>
          </a:p>
        </p:txBody>
      </p:sp>
    </p:spTree>
    <p:extLst>
      <p:ext uri="{BB962C8B-B14F-4D97-AF65-F5344CB8AC3E}">
        <p14:creationId xmlns:p14="http://schemas.microsoft.com/office/powerpoint/2010/main" val="110354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Federal Financial Resources</a:t>
            </a:r>
          </a:p>
        </p:txBody>
      </p:sp>
      <p:pic>
        <p:nvPicPr>
          <p:cNvPr id="6" name="Online Media 5" title="Types of Federal Student Aid">
            <a:hlinkClick r:id="" action="ppaction://media"/>
            <a:extLst>
              <a:ext uri="{FF2B5EF4-FFF2-40B4-BE49-F238E27FC236}">
                <a16:creationId xmlns:a16="http://schemas.microsoft.com/office/drawing/2014/main" id="{62481335-EA47-3BC7-DED8-80BF2C0AAEB1}"/>
              </a:ext>
            </a:extLst>
          </p:cNvPr>
          <p:cNvPicPr>
            <a:picLocks noRot="1" noChangeAspect="1"/>
          </p:cNvPicPr>
          <p:nvPr>
            <a:videoFile r:link="rId1"/>
          </p:nvPr>
        </p:nvPicPr>
        <p:blipFill>
          <a:blip r:embed="rId4"/>
          <a:stretch>
            <a:fillRect/>
          </a:stretch>
        </p:blipFill>
        <p:spPr>
          <a:xfrm>
            <a:off x="2337533" y="1703388"/>
            <a:ext cx="7169918" cy="4051004"/>
          </a:xfrm>
          <a:prstGeom prst="rect">
            <a:avLst/>
          </a:prstGeom>
        </p:spPr>
      </p:pic>
      <p:sp>
        <p:nvSpPr>
          <p:cNvPr id="4" name="Slide Number Placeholder 2">
            <a:extLst>
              <a:ext uri="{FF2B5EF4-FFF2-40B4-BE49-F238E27FC236}">
                <a16:creationId xmlns:a16="http://schemas.microsoft.com/office/drawing/2014/main" id="{87E3A140-F46D-4BF8-DDF3-043A6F143193}"/>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16</a:t>
            </a:fld>
            <a:endParaRPr lang="en-US">
              <a:solidFill>
                <a:sysClr val="windowText" lastClr="000000"/>
              </a:solidFill>
            </a:endParaRPr>
          </a:p>
        </p:txBody>
      </p:sp>
    </p:spTree>
    <p:extLst>
      <p:ext uri="{BB962C8B-B14F-4D97-AF65-F5344CB8AC3E}">
        <p14:creationId xmlns:p14="http://schemas.microsoft.com/office/powerpoint/2010/main" val="250373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Federal Financial Resources</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a:normAutofit/>
          </a:bodyPr>
          <a:lstStyle/>
          <a:p>
            <a:r>
              <a:rPr lang="en-US"/>
              <a:t>What were the types of federal aid mentioned in the video?</a:t>
            </a:r>
          </a:p>
          <a:p>
            <a:pPr lvl="1">
              <a:buSzPct val="70000"/>
              <a:buFont typeface="Courier New" panose="02070309020205020404" pitchFamily="49" charset="0"/>
              <a:buChar char="o"/>
            </a:pPr>
            <a:r>
              <a:rPr lang="en-US"/>
              <a:t> Grants</a:t>
            </a:r>
          </a:p>
          <a:p>
            <a:pPr lvl="1">
              <a:buSzPct val="70000"/>
              <a:buFont typeface="Courier New" panose="02070309020205020404" pitchFamily="49" charset="0"/>
              <a:buChar char="o"/>
            </a:pPr>
            <a:r>
              <a:rPr lang="en-US"/>
              <a:t> Loans</a:t>
            </a:r>
          </a:p>
          <a:p>
            <a:pPr lvl="1">
              <a:buSzPct val="70000"/>
              <a:buFont typeface="Courier New" panose="02070309020205020404" pitchFamily="49" charset="0"/>
              <a:buChar char="o"/>
            </a:pPr>
            <a:r>
              <a:rPr lang="en-US"/>
              <a:t> Work Study</a:t>
            </a:r>
          </a:p>
          <a:p>
            <a:pPr lvl="1">
              <a:buSzPct val="70000"/>
              <a:buFont typeface="Courier New" panose="02070309020205020404" pitchFamily="49" charset="0"/>
              <a:buChar char="o"/>
            </a:pPr>
            <a:r>
              <a:rPr lang="en-US"/>
              <a:t> Scholarships</a:t>
            </a:r>
          </a:p>
          <a:p>
            <a:pPr marL="457200" lvl="1" indent="0">
              <a:buNone/>
            </a:pPr>
            <a:endParaRPr lang="en-US"/>
          </a:p>
          <a:p>
            <a:r>
              <a:rPr lang="en-US"/>
              <a:t>What can federal aid be used for?</a:t>
            </a:r>
          </a:p>
          <a:p>
            <a:pPr lvl="1">
              <a:buSzPct val="70000"/>
              <a:buFont typeface="Courier New" panose="02070309020205020404" pitchFamily="49" charset="0"/>
              <a:buChar char="o"/>
            </a:pPr>
            <a:r>
              <a:rPr lang="en-US"/>
              <a:t>To pay for school expenses, such as tuition, room and board, and books and supplies</a:t>
            </a:r>
          </a:p>
        </p:txBody>
      </p:sp>
      <p:sp>
        <p:nvSpPr>
          <p:cNvPr id="5" name="Slide Number Placeholder 2">
            <a:extLst>
              <a:ext uri="{FF2B5EF4-FFF2-40B4-BE49-F238E27FC236}">
                <a16:creationId xmlns:a16="http://schemas.microsoft.com/office/drawing/2014/main" id="{76C42CAB-E564-9B99-47B1-7340CB47883D}"/>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17</a:t>
            </a:fld>
            <a:endParaRPr lang="en-US">
              <a:solidFill>
                <a:sysClr val="windowText" lastClr="000000"/>
              </a:solidFill>
            </a:endParaRPr>
          </a:p>
        </p:txBody>
      </p:sp>
    </p:spTree>
    <p:extLst>
      <p:ext uri="{BB962C8B-B14F-4D97-AF65-F5344CB8AC3E}">
        <p14:creationId xmlns:p14="http://schemas.microsoft.com/office/powerpoint/2010/main" val="10116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Federal Financial Resources</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vert="horz" lIns="91440" tIns="45720" rIns="91440" bIns="45720" rtlCol="0" anchor="t">
            <a:normAutofit/>
          </a:bodyPr>
          <a:lstStyle/>
          <a:p>
            <a:pPr>
              <a:spcBef>
                <a:spcPts val="600"/>
              </a:spcBef>
              <a:spcAft>
                <a:spcPts val="600"/>
              </a:spcAft>
              <a:buSzPct val="120000"/>
            </a:pPr>
            <a:r>
              <a:rPr lang="en-US"/>
              <a:t>What do you have to fill out to see if you are eligible for federal aid?</a:t>
            </a:r>
          </a:p>
          <a:p>
            <a:pPr lvl="1">
              <a:spcBef>
                <a:spcPts val="600"/>
              </a:spcBef>
              <a:spcAft>
                <a:spcPts val="600"/>
              </a:spcAft>
              <a:buSzPct val="70000"/>
              <a:buFont typeface="Courier New" panose="02070309020205020404" pitchFamily="49" charset="0"/>
              <a:buChar char="o"/>
            </a:pPr>
            <a:r>
              <a:rPr lang="en-US" sz="2800"/>
              <a:t> FAFSA</a:t>
            </a:r>
            <a:endParaRPr lang="en-US" sz="2800">
              <a:cs typeface="Arial"/>
            </a:endParaRPr>
          </a:p>
          <a:p>
            <a:pPr marL="457200" lvl="1" indent="0">
              <a:spcBef>
                <a:spcPts val="600"/>
              </a:spcBef>
              <a:spcAft>
                <a:spcPts val="600"/>
              </a:spcAft>
              <a:buNone/>
            </a:pPr>
            <a:endParaRPr lang="en-US" sz="2800"/>
          </a:p>
          <a:p>
            <a:pPr>
              <a:spcBef>
                <a:spcPts val="600"/>
              </a:spcBef>
              <a:spcAft>
                <a:spcPts val="600"/>
              </a:spcAft>
              <a:buSzPct val="120000"/>
            </a:pPr>
            <a:r>
              <a:rPr lang="en-US"/>
              <a:t>What is the difference between a grant and a loan? </a:t>
            </a:r>
          </a:p>
          <a:p>
            <a:pPr lvl="1">
              <a:spcBef>
                <a:spcPts val="600"/>
              </a:spcBef>
              <a:spcAft>
                <a:spcPts val="600"/>
              </a:spcAft>
              <a:buSzPct val="70000"/>
              <a:buFont typeface="Courier New" panose="02070309020205020404" pitchFamily="49" charset="0"/>
              <a:buChar char="o"/>
            </a:pPr>
            <a:r>
              <a:rPr lang="en-US" sz="2800"/>
              <a:t> You don’t have to pay back grant funds</a:t>
            </a:r>
          </a:p>
        </p:txBody>
      </p:sp>
      <p:sp>
        <p:nvSpPr>
          <p:cNvPr id="5" name="Slide Number Placeholder 2">
            <a:extLst>
              <a:ext uri="{FF2B5EF4-FFF2-40B4-BE49-F238E27FC236}">
                <a16:creationId xmlns:a16="http://schemas.microsoft.com/office/drawing/2014/main" id="{C8546558-6553-7E14-B2A8-F7719411A028}"/>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18</a:t>
            </a:fld>
            <a:endParaRPr lang="en-US">
              <a:solidFill>
                <a:sysClr val="windowText" lastClr="000000"/>
              </a:solidFill>
            </a:endParaRPr>
          </a:p>
        </p:txBody>
      </p:sp>
    </p:spTree>
    <p:extLst>
      <p:ext uri="{BB962C8B-B14F-4D97-AF65-F5344CB8AC3E}">
        <p14:creationId xmlns:p14="http://schemas.microsoft.com/office/powerpoint/2010/main" val="301042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Federal Financial Resources</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a:normAutofit fontScale="92500" lnSpcReduction="20000"/>
          </a:bodyPr>
          <a:lstStyle/>
          <a:p>
            <a:pPr>
              <a:spcBef>
                <a:spcPts val="600"/>
              </a:spcBef>
              <a:spcAft>
                <a:spcPts val="600"/>
              </a:spcAft>
              <a:buSzPct val="120000"/>
            </a:pPr>
            <a:r>
              <a:rPr lang="en-US"/>
              <a:t>Which should you consider first, a federal loan or private loan? Why? </a:t>
            </a:r>
          </a:p>
          <a:p>
            <a:pPr lvl="1">
              <a:spcBef>
                <a:spcPts val="600"/>
              </a:spcBef>
              <a:spcAft>
                <a:spcPts val="600"/>
              </a:spcAft>
              <a:buSzPct val="70000"/>
              <a:buFont typeface="Courier New" panose="02070309020205020404" pitchFamily="49" charset="0"/>
              <a:buChar char="o"/>
            </a:pPr>
            <a:r>
              <a:rPr lang="en-US" sz="2800"/>
              <a:t> Federal loan</a:t>
            </a:r>
          </a:p>
          <a:p>
            <a:pPr lvl="2">
              <a:spcBef>
                <a:spcPts val="600"/>
              </a:spcBef>
              <a:spcAft>
                <a:spcPts val="600"/>
              </a:spcAft>
              <a:buSzPct val="100000"/>
            </a:pPr>
            <a:r>
              <a:rPr lang="en-US" sz="2400"/>
              <a:t>Lower fixed interest rates</a:t>
            </a:r>
          </a:p>
          <a:p>
            <a:pPr lvl="2">
              <a:spcBef>
                <a:spcPts val="600"/>
              </a:spcBef>
              <a:spcAft>
                <a:spcPts val="600"/>
              </a:spcAft>
              <a:buSzPct val="100000"/>
            </a:pPr>
            <a:r>
              <a:rPr lang="en-US" sz="2400"/>
              <a:t>Offer many benefits, such as repayment plans to meet your individual needs or adjusting loan payments based on your income</a:t>
            </a:r>
          </a:p>
          <a:p>
            <a:pPr lvl="2">
              <a:spcBef>
                <a:spcPts val="600"/>
              </a:spcBef>
              <a:spcAft>
                <a:spcPts val="600"/>
              </a:spcAft>
              <a:buSzPct val="100000"/>
            </a:pPr>
            <a:r>
              <a:rPr lang="en-US" sz="2400"/>
              <a:t>Defer federal loan payments</a:t>
            </a:r>
          </a:p>
          <a:p>
            <a:pPr lvl="2">
              <a:spcBef>
                <a:spcPts val="600"/>
              </a:spcBef>
              <a:spcAft>
                <a:spcPts val="600"/>
              </a:spcAft>
              <a:buSzPct val="100000"/>
            </a:pPr>
            <a:r>
              <a:rPr lang="en-US" sz="2400"/>
              <a:t>Deduct students loan interest from your taxes</a:t>
            </a:r>
          </a:p>
          <a:p>
            <a:pPr lvl="2">
              <a:spcBef>
                <a:spcPts val="600"/>
              </a:spcBef>
              <a:spcAft>
                <a:spcPts val="600"/>
              </a:spcAft>
              <a:buSzPct val="100000"/>
            </a:pPr>
            <a:r>
              <a:rPr lang="en-US" sz="2400"/>
              <a:t>Consolidate loans into one monthly payment. </a:t>
            </a:r>
          </a:p>
          <a:p>
            <a:pPr lvl="2">
              <a:spcBef>
                <a:spcPts val="600"/>
              </a:spcBef>
              <a:spcAft>
                <a:spcPts val="600"/>
              </a:spcAft>
              <a:buSzPct val="100000"/>
            </a:pPr>
            <a:r>
              <a:rPr lang="en-US" sz="2400"/>
              <a:t>Federal loans can also be forgiven depending on your type of employment</a:t>
            </a:r>
          </a:p>
        </p:txBody>
      </p:sp>
      <p:sp>
        <p:nvSpPr>
          <p:cNvPr id="5" name="Slide Number Placeholder 2">
            <a:extLst>
              <a:ext uri="{FF2B5EF4-FFF2-40B4-BE49-F238E27FC236}">
                <a16:creationId xmlns:a16="http://schemas.microsoft.com/office/drawing/2014/main" id="{2BFC9E8B-FA35-B0F7-6BA4-946B08283F43}"/>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19</a:t>
            </a:fld>
            <a:endParaRPr lang="en-US">
              <a:solidFill>
                <a:sysClr val="windowText" lastClr="000000"/>
              </a:solidFill>
            </a:endParaRPr>
          </a:p>
        </p:txBody>
      </p:sp>
    </p:spTree>
    <p:extLst>
      <p:ext uri="{BB962C8B-B14F-4D97-AF65-F5344CB8AC3E}">
        <p14:creationId xmlns:p14="http://schemas.microsoft.com/office/powerpoint/2010/main" val="47811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40B8-DC83-F885-566C-53B237FD05EE}"/>
              </a:ext>
            </a:extLst>
          </p:cNvPr>
          <p:cNvSpPr>
            <a:spLocks noGrp="1"/>
          </p:cNvSpPr>
          <p:nvPr>
            <p:ph type="title"/>
          </p:nvPr>
        </p:nvSpPr>
        <p:spPr/>
        <p:txBody>
          <a:bodyPr/>
          <a:lstStyle/>
          <a:p>
            <a:r>
              <a:rPr lang="en-US"/>
              <a:t>Learning Objectives</a:t>
            </a:r>
          </a:p>
        </p:txBody>
      </p:sp>
      <p:sp>
        <p:nvSpPr>
          <p:cNvPr id="6" name="Content Placeholder 5">
            <a:extLst>
              <a:ext uri="{FF2B5EF4-FFF2-40B4-BE49-F238E27FC236}">
                <a16:creationId xmlns:a16="http://schemas.microsoft.com/office/drawing/2014/main" id="{6F22492E-DE60-405A-AAFD-70742EE23594}"/>
              </a:ext>
            </a:extLst>
          </p:cNvPr>
          <p:cNvSpPr>
            <a:spLocks noGrp="1"/>
          </p:cNvSpPr>
          <p:nvPr>
            <p:ph idx="1"/>
          </p:nvPr>
        </p:nvSpPr>
        <p:spPr>
          <a:xfrm>
            <a:off x="838200" y="1690688"/>
            <a:ext cx="9872050" cy="4351338"/>
          </a:xfrm>
        </p:spPr>
        <p:txBody>
          <a:bodyPr/>
          <a:lstStyle/>
          <a:p>
            <a:r>
              <a:rPr lang="en-US" dirty="0"/>
              <a:t>Identify typical borrowing and repayment patterns at a selected institution.</a:t>
            </a:r>
          </a:p>
          <a:p>
            <a:r>
              <a:rPr lang="en-US" dirty="0"/>
              <a:t>Understand the long-term financial implications and responsibilities associated with attending a given institution. </a:t>
            </a:r>
          </a:p>
          <a:p>
            <a:r>
              <a:rPr lang="en-US" dirty="0"/>
              <a:t>Explore other financial resources from the U.S. Department of Education that are available to inform students’ college attendance and financing decisions. </a:t>
            </a:r>
          </a:p>
        </p:txBody>
      </p:sp>
      <p:sp>
        <p:nvSpPr>
          <p:cNvPr id="4" name="Slide Number Placeholder 2">
            <a:extLst>
              <a:ext uri="{FF2B5EF4-FFF2-40B4-BE49-F238E27FC236}">
                <a16:creationId xmlns:a16="http://schemas.microsoft.com/office/drawing/2014/main" id="{4CEEC455-2F0E-C413-C2B9-B155ED4B28A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a:t>
            </a:fld>
            <a:endParaRPr lang="en-US">
              <a:solidFill>
                <a:sysClr val="windowText" lastClr="000000"/>
              </a:solidFill>
            </a:endParaRPr>
          </a:p>
        </p:txBody>
      </p:sp>
    </p:spTree>
    <p:extLst>
      <p:ext uri="{BB962C8B-B14F-4D97-AF65-F5344CB8AC3E}">
        <p14:creationId xmlns:p14="http://schemas.microsoft.com/office/powerpoint/2010/main" val="2593531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a:t>Exploring Federal Aid</a:t>
            </a:r>
          </a:p>
        </p:txBody>
      </p:sp>
      <p:sp>
        <p:nvSpPr>
          <p:cNvPr id="4" name="Slide Number Placeholder 2">
            <a:extLst>
              <a:ext uri="{FF2B5EF4-FFF2-40B4-BE49-F238E27FC236}">
                <a16:creationId xmlns:a16="http://schemas.microsoft.com/office/drawing/2014/main" id="{8777B8B3-177D-6DE7-070E-0C6739A1A85B}"/>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20</a:t>
            </a:fld>
            <a:endParaRPr lang="en-US"/>
          </a:p>
        </p:txBody>
      </p:sp>
    </p:spTree>
    <p:extLst>
      <p:ext uri="{BB962C8B-B14F-4D97-AF65-F5344CB8AC3E}">
        <p14:creationId xmlns:p14="http://schemas.microsoft.com/office/powerpoint/2010/main" val="143161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Exploring Federal Aid</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a:normAutofit/>
          </a:bodyPr>
          <a:lstStyle/>
          <a:p>
            <a:pPr>
              <a:spcBef>
                <a:spcPts val="1200"/>
              </a:spcBef>
              <a:spcAft>
                <a:spcPts val="1200"/>
              </a:spcAft>
            </a:pPr>
            <a:r>
              <a:rPr lang="en-US"/>
              <a:t>Work with a partner to explore other financial resources from the U.S. Department of Education that are available to inform students’ college attendance and financing decisions.</a:t>
            </a:r>
          </a:p>
          <a:p>
            <a:pPr>
              <a:spcBef>
                <a:spcPts val="1200"/>
              </a:spcBef>
              <a:spcAft>
                <a:spcPts val="1200"/>
              </a:spcAft>
            </a:pPr>
            <a:r>
              <a:rPr lang="en-US"/>
              <a:t>Navigate to the following website:   		</a:t>
            </a:r>
          </a:p>
          <a:p>
            <a:pPr marL="0" indent="0">
              <a:spcBef>
                <a:spcPts val="1200"/>
              </a:spcBef>
              <a:spcAft>
                <a:spcPts val="1200"/>
              </a:spcAft>
              <a:buNone/>
            </a:pPr>
            <a:r>
              <a:rPr lang="en-US"/>
              <a:t>	    </a:t>
            </a:r>
            <a:r>
              <a:rPr lang="en-US" b="1">
                <a:hlinkClick r:id="rId3"/>
              </a:rPr>
              <a:t>https://studentaid.gov/understand-aid/types</a:t>
            </a:r>
            <a:endParaRPr lang="en-US" sz="1050"/>
          </a:p>
          <a:p>
            <a:pPr>
              <a:spcBef>
                <a:spcPts val="1200"/>
              </a:spcBef>
              <a:spcAft>
                <a:spcPts val="1200"/>
              </a:spcAft>
            </a:pPr>
            <a:r>
              <a:rPr lang="en-US"/>
              <a:t>Complete Handout 4.1</a:t>
            </a:r>
          </a:p>
        </p:txBody>
      </p:sp>
      <p:sp>
        <p:nvSpPr>
          <p:cNvPr id="5" name="Slide Number Placeholder 2">
            <a:extLst>
              <a:ext uri="{FF2B5EF4-FFF2-40B4-BE49-F238E27FC236}">
                <a16:creationId xmlns:a16="http://schemas.microsoft.com/office/drawing/2014/main" id="{DD2DA10F-096A-DAED-32AF-94B33CA66E40}"/>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21</a:t>
            </a:fld>
            <a:endParaRPr lang="en-US">
              <a:solidFill>
                <a:sysClr val="windowText" lastClr="000000"/>
              </a:solidFill>
            </a:endParaRPr>
          </a:p>
        </p:txBody>
      </p:sp>
    </p:spTree>
    <p:extLst>
      <p:ext uri="{BB962C8B-B14F-4D97-AF65-F5344CB8AC3E}">
        <p14:creationId xmlns:p14="http://schemas.microsoft.com/office/powerpoint/2010/main" val="1623073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E6789-90BE-1E9E-51AD-A6DFBE019917}"/>
              </a:ext>
            </a:extLst>
          </p:cNvPr>
          <p:cNvSpPr>
            <a:spLocks noGrp="1"/>
          </p:cNvSpPr>
          <p:nvPr>
            <p:ph type="title"/>
          </p:nvPr>
        </p:nvSpPr>
        <p:spPr/>
        <p:txBody>
          <a:bodyPr/>
          <a:lstStyle/>
          <a:p>
            <a:pPr algn="ctr"/>
            <a:r>
              <a:rPr lang="en-US" dirty="0"/>
              <a:t>Closing</a:t>
            </a:r>
          </a:p>
        </p:txBody>
      </p:sp>
      <p:sp>
        <p:nvSpPr>
          <p:cNvPr id="3" name="Content Placeholder 2">
            <a:extLst>
              <a:ext uri="{FF2B5EF4-FFF2-40B4-BE49-F238E27FC236}">
                <a16:creationId xmlns:a16="http://schemas.microsoft.com/office/drawing/2014/main" id="{F025AF45-032C-EECF-F0F8-044E0AEF7C94}"/>
              </a:ext>
            </a:extLst>
          </p:cNvPr>
          <p:cNvSpPr>
            <a:spLocks noGrp="1"/>
          </p:cNvSpPr>
          <p:nvPr>
            <p:ph sz="half" idx="2"/>
          </p:nvPr>
        </p:nvSpPr>
        <p:spPr>
          <a:xfrm>
            <a:off x="6533206" y="1098456"/>
            <a:ext cx="5181600" cy="4755376"/>
          </a:xfrm>
        </p:spPr>
        <p:txBody>
          <a:bodyPr>
            <a:normAutofit fontScale="85000" lnSpcReduction="10000"/>
          </a:bodyPr>
          <a:lstStyle/>
          <a:p>
            <a:pPr>
              <a:lnSpc>
                <a:spcPct val="120000"/>
              </a:lnSpc>
              <a:spcBef>
                <a:spcPts val="600"/>
              </a:spcBef>
              <a:spcAft>
                <a:spcPts val="600"/>
              </a:spcAft>
            </a:pPr>
            <a:r>
              <a:rPr lang="en-US" sz="2800" dirty="0"/>
              <a:t>How can you use the financial data provided on the College Scorecard website to help inform your college search? </a:t>
            </a:r>
            <a:endParaRPr lang="en-US" dirty="0"/>
          </a:p>
          <a:p>
            <a:pPr>
              <a:lnSpc>
                <a:spcPct val="120000"/>
              </a:lnSpc>
              <a:spcBef>
                <a:spcPts val="600"/>
              </a:spcBef>
              <a:spcAft>
                <a:spcPts val="600"/>
              </a:spcAft>
            </a:pPr>
            <a:r>
              <a:rPr lang="en-US" sz="2800" dirty="0"/>
              <a:t>What are the long-term implications that paying for college may have? </a:t>
            </a:r>
            <a:endParaRPr lang="en-US" sz="2800" dirty="0">
              <a:cs typeface="Arial" panose="020B0604020202020204"/>
            </a:endParaRPr>
          </a:p>
          <a:p>
            <a:pPr>
              <a:lnSpc>
                <a:spcPct val="120000"/>
              </a:lnSpc>
              <a:spcBef>
                <a:spcPts val="600"/>
              </a:spcBef>
              <a:spcAft>
                <a:spcPts val="600"/>
              </a:spcAft>
            </a:pPr>
            <a:r>
              <a:rPr lang="en-US" sz="2800" dirty="0"/>
              <a:t>What resources are available to help students pay for college?</a:t>
            </a:r>
          </a:p>
          <a:p>
            <a:pPr>
              <a:lnSpc>
                <a:spcPct val="120000"/>
              </a:lnSpc>
              <a:spcBef>
                <a:spcPts val="600"/>
              </a:spcBef>
              <a:spcAft>
                <a:spcPts val="600"/>
              </a:spcAft>
            </a:pPr>
            <a:r>
              <a:rPr lang="en-US" dirty="0">
                <a:cs typeface="Arial" panose="020B0604020202020204"/>
              </a:rPr>
              <a:t>What questions do you still have?</a:t>
            </a:r>
            <a:endParaRPr lang="en-US" sz="2800" dirty="0">
              <a:cs typeface="Arial" panose="020B0604020202020204"/>
            </a:endParaRPr>
          </a:p>
          <a:p>
            <a:endParaRPr lang="en-US" dirty="0"/>
          </a:p>
        </p:txBody>
      </p:sp>
      <p:pic>
        <p:nvPicPr>
          <p:cNvPr id="5" name="Picture 4">
            <a:extLst>
              <a:ext uri="{FF2B5EF4-FFF2-40B4-BE49-F238E27FC236}">
                <a16:creationId xmlns:a16="http://schemas.microsoft.com/office/drawing/2014/main" id="{A2006013-0E05-28E2-7B47-D509B0EC462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68752" y="2424019"/>
            <a:ext cx="3085726" cy="3085726"/>
          </a:xfrm>
          <a:prstGeom prst="rect">
            <a:avLst/>
          </a:prstGeom>
        </p:spPr>
      </p:pic>
      <p:sp>
        <p:nvSpPr>
          <p:cNvPr id="6" name="Slide Number Placeholder 2">
            <a:extLst>
              <a:ext uri="{FF2B5EF4-FFF2-40B4-BE49-F238E27FC236}">
                <a16:creationId xmlns:a16="http://schemas.microsoft.com/office/drawing/2014/main" id="{B171B472-F8AE-0DF3-88C2-04EDC650C79B}"/>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22</a:t>
            </a:fld>
            <a:endParaRPr lang="en-US">
              <a:solidFill>
                <a:sysClr val="windowText" lastClr="000000"/>
              </a:solidFill>
            </a:endParaRPr>
          </a:p>
        </p:txBody>
      </p:sp>
    </p:spTree>
    <p:extLst>
      <p:ext uri="{BB962C8B-B14F-4D97-AF65-F5344CB8AC3E}">
        <p14:creationId xmlns:p14="http://schemas.microsoft.com/office/powerpoint/2010/main" val="3118851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516B-E747-7490-A588-8ECA0F75B2F6}"/>
              </a:ext>
            </a:extLst>
          </p:cNvPr>
          <p:cNvSpPr>
            <a:spLocks noGrp="1"/>
          </p:cNvSpPr>
          <p:nvPr>
            <p:ph type="title"/>
          </p:nvPr>
        </p:nvSpPr>
        <p:spPr>
          <a:xfrm>
            <a:off x="566594" y="1063368"/>
            <a:ext cx="4711575" cy="1690464"/>
          </a:xfrm>
        </p:spPr>
        <p:txBody>
          <a:bodyPr>
            <a:normAutofit/>
          </a:bodyPr>
          <a:lstStyle/>
          <a:p>
            <a:pPr algn="ctr"/>
            <a:r>
              <a:rPr lang="en-US" b="1"/>
              <a:t>Group Activator</a:t>
            </a:r>
          </a:p>
        </p:txBody>
      </p:sp>
      <p:sp>
        <p:nvSpPr>
          <p:cNvPr id="3" name="Content Placeholder 2">
            <a:extLst>
              <a:ext uri="{FF2B5EF4-FFF2-40B4-BE49-F238E27FC236}">
                <a16:creationId xmlns:a16="http://schemas.microsoft.com/office/drawing/2014/main" id="{CA6864CD-9725-14BC-6A26-BF18876A86FB}"/>
              </a:ext>
            </a:extLst>
          </p:cNvPr>
          <p:cNvSpPr>
            <a:spLocks noGrp="1"/>
          </p:cNvSpPr>
          <p:nvPr>
            <p:ph sz="half" idx="2"/>
          </p:nvPr>
        </p:nvSpPr>
        <p:spPr>
          <a:xfrm>
            <a:off x="6578926" y="1789383"/>
            <a:ext cx="5181600" cy="3279234"/>
          </a:xfrm>
        </p:spPr>
        <p:txBody>
          <a:bodyPr>
            <a:normAutofit/>
          </a:bodyPr>
          <a:lstStyle/>
          <a:p>
            <a:pPr>
              <a:spcBef>
                <a:spcPts val="600"/>
              </a:spcBef>
              <a:spcAft>
                <a:spcPts val="600"/>
              </a:spcAft>
            </a:pPr>
            <a:r>
              <a:rPr lang="en-US" sz="3500"/>
              <a:t>What are your priorities in choosing a college?</a:t>
            </a:r>
          </a:p>
          <a:p>
            <a:pPr>
              <a:spcBef>
                <a:spcPts val="600"/>
              </a:spcBef>
              <a:spcAft>
                <a:spcPts val="600"/>
              </a:spcAft>
            </a:pPr>
            <a:r>
              <a:rPr lang="en-US" sz="3500"/>
              <a:t>How might finances and debt matter in searching for colleges? </a:t>
            </a:r>
          </a:p>
        </p:txBody>
      </p:sp>
      <p:pic>
        <p:nvPicPr>
          <p:cNvPr id="4" name="Picture 3">
            <a:extLst>
              <a:ext uri="{FF2B5EF4-FFF2-40B4-BE49-F238E27FC236}">
                <a16:creationId xmlns:a16="http://schemas.microsoft.com/office/drawing/2014/main" id="{F1D47AB8-36F1-8EAF-6E30-9E46BC065DA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59051" y="2515592"/>
            <a:ext cx="3085726" cy="3085726"/>
          </a:xfrm>
          <a:prstGeom prst="rect">
            <a:avLst/>
          </a:prstGeom>
        </p:spPr>
      </p:pic>
      <p:sp>
        <p:nvSpPr>
          <p:cNvPr id="6" name="Slide Number Placeholder 2">
            <a:extLst>
              <a:ext uri="{FF2B5EF4-FFF2-40B4-BE49-F238E27FC236}">
                <a16:creationId xmlns:a16="http://schemas.microsoft.com/office/drawing/2014/main" id="{2F8EA45C-1CB3-B1D3-F22A-0D368CE326B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3</a:t>
            </a:fld>
            <a:endParaRPr lang="en-US">
              <a:solidFill>
                <a:sysClr val="windowText" lastClr="000000"/>
              </a:solidFill>
            </a:endParaRPr>
          </a:p>
        </p:txBody>
      </p:sp>
    </p:spTree>
    <p:extLst>
      <p:ext uri="{BB962C8B-B14F-4D97-AF65-F5344CB8AC3E}">
        <p14:creationId xmlns:p14="http://schemas.microsoft.com/office/powerpoint/2010/main" val="2227061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a:t>Grasping Financial Commitments</a:t>
            </a:r>
          </a:p>
        </p:txBody>
      </p:sp>
      <p:sp>
        <p:nvSpPr>
          <p:cNvPr id="4" name="Slide Number Placeholder 2">
            <a:extLst>
              <a:ext uri="{FF2B5EF4-FFF2-40B4-BE49-F238E27FC236}">
                <a16:creationId xmlns:a16="http://schemas.microsoft.com/office/drawing/2014/main" id="{9379F656-F8D6-BC18-F1D2-50DD18FE3783}"/>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4</a:t>
            </a:fld>
            <a:endParaRPr lang="en-US"/>
          </a:p>
        </p:txBody>
      </p:sp>
    </p:spTree>
    <p:extLst>
      <p:ext uri="{BB962C8B-B14F-4D97-AF65-F5344CB8AC3E}">
        <p14:creationId xmlns:p14="http://schemas.microsoft.com/office/powerpoint/2010/main" val="178529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Financial Aid Key Terms</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556218"/>
            <a:ext cx="9872050" cy="4351338"/>
          </a:xfrm>
        </p:spPr>
        <p:txBody>
          <a:bodyPr vert="horz" lIns="91440" tIns="45720" rIns="91440" bIns="45720" rtlCol="0" anchor="t">
            <a:normAutofit fontScale="77500" lnSpcReduction="20000"/>
          </a:bodyPr>
          <a:lstStyle/>
          <a:p>
            <a:r>
              <a:rPr lang="en-US" b="1" dirty="0"/>
              <a:t>Financial Aid </a:t>
            </a:r>
            <a:r>
              <a:rPr lang="en-US" dirty="0"/>
              <a:t>– Money to help pay for college or career school.</a:t>
            </a:r>
          </a:p>
          <a:p>
            <a:r>
              <a:rPr lang="en-US" b="1" dirty="0"/>
              <a:t>Debt</a:t>
            </a:r>
            <a:r>
              <a:rPr lang="en-US" dirty="0"/>
              <a:t> – Money owed that was borrowed to pay for educational expenses.</a:t>
            </a:r>
          </a:p>
          <a:p>
            <a:r>
              <a:rPr lang="en-US" b="1" dirty="0"/>
              <a:t>Federal loan </a:t>
            </a:r>
            <a:r>
              <a:rPr lang="en-US" dirty="0"/>
              <a:t>– Money borrowed from the federal government to help pay for your education, that must be repaid with interest.</a:t>
            </a:r>
          </a:p>
          <a:p>
            <a:r>
              <a:rPr lang="en-US" b="1" dirty="0"/>
              <a:t>Repayment</a:t>
            </a:r>
            <a:r>
              <a:rPr lang="en-US" dirty="0"/>
              <a:t> – The act of paying back a loan.</a:t>
            </a:r>
          </a:p>
          <a:p>
            <a:r>
              <a:rPr lang="en-US" b="1" dirty="0">
                <a:ea typeface="+mn-lt"/>
                <a:cs typeface="+mn-lt"/>
              </a:rPr>
              <a:t>Grants</a:t>
            </a:r>
            <a:r>
              <a:rPr lang="en-US" dirty="0">
                <a:ea typeface="+mn-lt"/>
                <a:cs typeface="+mn-lt"/>
              </a:rPr>
              <a:t> - Most types of grants, unlike loans, are sources of financial aid that generally do not have to be repaid. Grants can come from the federal government, your state government, your college or career school, or a private or nonprofit organization.</a:t>
            </a:r>
            <a:endParaRPr lang="en-US" dirty="0">
              <a:cs typeface="Arial" panose="020B0604020202020204"/>
            </a:endParaRPr>
          </a:p>
          <a:p>
            <a:r>
              <a:rPr lang="en-US" b="1">
                <a:ea typeface="+mn-lt"/>
                <a:cs typeface="+mn-lt"/>
              </a:rPr>
              <a:t>Scholarships</a:t>
            </a:r>
            <a:r>
              <a:rPr lang="en-US">
                <a:ea typeface="+mn-lt"/>
                <a:cs typeface="+mn-lt"/>
              </a:rPr>
              <a:t> - Scholarships are gifts. They don't need to be repaid. There are thousands of them, offered by schools, employers, individuals, private companies, nonprofits, communities, religious groups, and professional and social organizations.</a:t>
            </a:r>
            <a:endParaRPr lang="en-US"/>
          </a:p>
          <a:p>
            <a:endParaRPr lang="en-US" dirty="0">
              <a:cs typeface="Arial" panose="020B0604020202020204"/>
            </a:endParaRPr>
          </a:p>
          <a:p>
            <a:endParaRPr lang="en-US" dirty="0"/>
          </a:p>
          <a:p>
            <a:endParaRPr lang="en-US" dirty="0">
              <a:cs typeface="Arial" panose="020B0604020202020204"/>
            </a:endParaRPr>
          </a:p>
        </p:txBody>
      </p:sp>
      <p:sp>
        <p:nvSpPr>
          <p:cNvPr id="5" name="Slide Number Placeholder 2">
            <a:extLst>
              <a:ext uri="{FF2B5EF4-FFF2-40B4-BE49-F238E27FC236}">
                <a16:creationId xmlns:a16="http://schemas.microsoft.com/office/drawing/2014/main" id="{31425A37-BEC8-9CDD-CAE5-7B305D422464}"/>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5</a:t>
            </a:fld>
            <a:endParaRPr lang="en-US">
              <a:solidFill>
                <a:sysClr val="windowText" lastClr="000000"/>
              </a:solidFill>
            </a:endParaRPr>
          </a:p>
        </p:txBody>
      </p:sp>
    </p:spTree>
    <p:extLst>
      <p:ext uri="{BB962C8B-B14F-4D97-AF65-F5344CB8AC3E}">
        <p14:creationId xmlns:p14="http://schemas.microsoft.com/office/powerpoint/2010/main" val="346487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721B4-B627-F08D-0E97-C02D8EECE6D2}"/>
              </a:ext>
            </a:extLst>
          </p:cNvPr>
          <p:cNvSpPr>
            <a:spLocks noGrp="1"/>
          </p:cNvSpPr>
          <p:nvPr>
            <p:ph type="title"/>
          </p:nvPr>
        </p:nvSpPr>
        <p:spPr/>
        <p:txBody>
          <a:bodyPr/>
          <a:lstStyle/>
          <a:p>
            <a:r>
              <a:rPr lang="en-US"/>
              <a:t>Let’s Explore </a:t>
            </a:r>
          </a:p>
        </p:txBody>
      </p:sp>
      <p:pic>
        <p:nvPicPr>
          <p:cNvPr id="3" name="Picture 2" descr="College Scorecard Logo.">
            <a:extLst>
              <a:ext uri="{FF2B5EF4-FFF2-40B4-BE49-F238E27FC236}">
                <a16:creationId xmlns:a16="http://schemas.microsoft.com/office/drawing/2014/main" id="{729B68F0-2D5A-D9AA-429C-9A32C7754D6B}"/>
              </a:ext>
            </a:extLst>
          </p:cNvPr>
          <p:cNvPicPr>
            <a:picLocks noChangeAspect="1"/>
          </p:cNvPicPr>
          <p:nvPr/>
        </p:nvPicPr>
        <p:blipFill>
          <a:blip r:embed="rId3"/>
          <a:stretch>
            <a:fillRect/>
          </a:stretch>
        </p:blipFill>
        <p:spPr>
          <a:xfrm>
            <a:off x="838200" y="2692008"/>
            <a:ext cx="6085114" cy="1178050"/>
          </a:xfrm>
          <a:prstGeom prst="rect">
            <a:avLst/>
          </a:prstGeom>
        </p:spPr>
      </p:pic>
      <p:sp>
        <p:nvSpPr>
          <p:cNvPr id="5" name="Slide Number Placeholder 2">
            <a:extLst>
              <a:ext uri="{FF2B5EF4-FFF2-40B4-BE49-F238E27FC236}">
                <a16:creationId xmlns:a16="http://schemas.microsoft.com/office/drawing/2014/main" id="{6237143A-8343-B927-4CA0-A00F128CD1A1}"/>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6</a:t>
            </a:fld>
            <a:endParaRPr lang="en-US">
              <a:solidFill>
                <a:sysClr val="windowText" lastClr="000000"/>
              </a:solidFill>
            </a:endParaRPr>
          </a:p>
        </p:txBody>
      </p:sp>
    </p:spTree>
    <p:extLst>
      <p:ext uri="{BB962C8B-B14F-4D97-AF65-F5344CB8AC3E}">
        <p14:creationId xmlns:p14="http://schemas.microsoft.com/office/powerpoint/2010/main" val="101757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6ABF53-F694-7224-8B20-644F30F44D59}"/>
              </a:ext>
            </a:extLst>
          </p:cNvPr>
          <p:cNvSpPr>
            <a:spLocks noGrp="1"/>
          </p:cNvSpPr>
          <p:nvPr>
            <p:ph type="title"/>
          </p:nvPr>
        </p:nvSpPr>
        <p:spPr>
          <a:xfrm>
            <a:off x="616984" y="0"/>
            <a:ext cx="9872050" cy="1325563"/>
          </a:xfrm>
        </p:spPr>
        <p:txBody>
          <a:bodyPr/>
          <a:lstStyle/>
          <a:p>
            <a:r>
              <a:rPr lang="en-US" dirty="0"/>
              <a:t>Key Data Metrics</a:t>
            </a:r>
          </a:p>
        </p:txBody>
      </p:sp>
      <p:graphicFrame>
        <p:nvGraphicFramePr>
          <p:cNvPr id="6" name="Table 6">
            <a:extLst>
              <a:ext uri="{FF2B5EF4-FFF2-40B4-BE49-F238E27FC236}">
                <a16:creationId xmlns:a16="http://schemas.microsoft.com/office/drawing/2014/main" id="{38218A51-C280-D61F-4AF9-7F540ED8E6EA}"/>
              </a:ext>
            </a:extLst>
          </p:cNvPr>
          <p:cNvGraphicFramePr>
            <a:graphicFrameLocks noGrp="1"/>
          </p:cNvGraphicFramePr>
          <p:nvPr>
            <p:extLst>
              <p:ext uri="{D42A27DB-BD31-4B8C-83A1-F6EECF244321}">
                <p14:modId xmlns:p14="http://schemas.microsoft.com/office/powerpoint/2010/main" val="2647418065"/>
              </p:ext>
            </p:extLst>
          </p:nvPr>
        </p:nvGraphicFramePr>
        <p:xfrm>
          <a:off x="616984" y="1166032"/>
          <a:ext cx="10314482" cy="4891415"/>
        </p:xfrm>
        <a:graphic>
          <a:graphicData uri="http://schemas.openxmlformats.org/drawingml/2006/table">
            <a:tbl>
              <a:tblPr firstRow="1" bandRow="1">
                <a:tableStyleId>{616DA210-FB5B-4158-B5E0-FEB733F419BA}</a:tableStyleId>
              </a:tblPr>
              <a:tblGrid>
                <a:gridCol w="2579557">
                  <a:extLst>
                    <a:ext uri="{9D8B030D-6E8A-4147-A177-3AD203B41FA5}">
                      <a16:colId xmlns:a16="http://schemas.microsoft.com/office/drawing/2014/main" val="446010938"/>
                    </a:ext>
                  </a:extLst>
                </a:gridCol>
                <a:gridCol w="7734925">
                  <a:extLst>
                    <a:ext uri="{9D8B030D-6E8A-4147-A177-3AD203B41FA5}">
                      <a16:colId xmlns:a16="http://schemas.microsoft.com/office/drawing/2014/main" val="3737663083"/>
                    </a:ext>
                  </a:extLst>
                </a:gridCol>
              </a:tblGrid>
              <a:tr h="625401">
                <a:tc>
                  <a:txBody>
                    <a:bodyPr/>
                    <a:lstStyle/>
                    <a:p>
                      <a:r>
                        <a:rPr lang="en-US" sz="2200">
                          <a:solidFill>
                            <a:schemeClr val="bg1"/>
                          </a:solidFill>
                        </a:rPr>
                        <a:t>Key Term</a:t>
                      </a:r>
                    </a:p>
                  </a:txBody>
                  <a:tcPr anchor="ctr">
                    <a:solidFill>
                      <a:srgbClr val="026AA2"/>
                    </a:solidFill>
                  </a:tcPr>
                </a:tc>
                <a:tc>
                  <a:txBody>
                    <a:bodyPr/>
                    <a:lstStyle/>
                    <a:p>
                      <a:r>
                        <a:rPr lang="en-US" sz="2200">
                          <a:solidFill>
                            <a:schemeClr val="bg1"/>
                          </a:solidFill>
                        </a:rPr>
                        <a:t>Description</a:t>
                      </a:r>
                    </a:p>
                  </a:txBody>
                  <a:tcPr anchor="ctr">
                    <a:solidFill>
                      <a:srgbClr val="026AA2"/>
                    </a:solidFill>
                  </a:tcPr>
                </a:tc>
                <a:extLst>
                  <a:ext uri="{0D108BD9-81ED-4DB2-BD59-A6C34878D82A}">
                    <a16:rowId xmlns:a16="http://schemas.microsoft.com/office/drawing/2014/main" val="1178070626"/>
                  </a:ext>
                </a:extLst>
              </a:tr>
              <a:tr h="1094454">
                <a:tc>
                  <a:txBody>
                    <a:bodyPr/>
                    <a:lstStyle/>
                    <a:p>
                      <a:r>
                        <a:rPr lang="en-US" dirty="0"/>
                        <a:t>Students Receiving Federal Loans</a:t>
                      </a:r>
                    </a:p>
                  </a:txBody>
                  <a:tcPr>
                    <a:solidFill>
                      <a:srgbClr val="FFFAEB"/>
                    </a:solidFill>
                  </a:tcPr>
                </a:tc>
                <a:tc>
                  <a:txBody>
                    <a:bodyPr/>
                    <a:lstStyle/>
                    <a:p>
                      <a:r>
                        <a:rPr lang="en-US" dirty="0"/>
                        <a:t>The share of full-time, first-time undergraduate students who borrowed federal loans to help pay for college. </a:t>
                      </a:r>
                    </a:p>
                  </a:txBody>
                  <a:tcPr>
                    <a:solidFill>
                      <a:srgbClr val="FFFAEB"/>
                    </a:solidFill>
                  </a:tcPr>
                </a:tc>
                <a:extLst>
                  <a:ext uri="{0D108BD9-81ED-4DB2-BD59-A6C34878D82A}">
                    <a16:rowId xmlns:a16="http://schemas.microsoft.com/office/drawing/2014/main" val="1078907451"/>
                  </a:ext>
                </a:extLst>
              </a:tr>
              <a:tr h="1094454">
                <a:tc>
                  <a:txBody>
                    <a:bodyPr/>
                    <a:lstStyle/>
                    <a:p>
                      <a:r>
                        <a:rPr lang="en-US" dirty="0"/>
                        <a:t>Median Total Debt After Graduation </a:t>
                      </a:r>
                    </a:p>
                  </a:txBody>
                  <a:tcPr/>
                </a:tc>
                <a:tc>
                  <a:txBody>
                    <a:bodyPr/>
                    <a:lstStyle/>
                    <a:p>
                      <a:r>
                        <a:rPr lang="en-US" dirty="0"/>
                        <a:t>The median cumulative federal debt of undergraduate borrowers who graduated. </a:t>
                      </a:r>
                    </a:p>
                  </a:txBody>
                  <a:tcPr/>
                </a:tc>
                <a:extLst>
                  <a:ext uri="{0D108BD9-81ED-4DB2-BD59-A6C34878D82A}">
                    <a16:rowId xmlns:a16="http://schemas.microsoft.com/office/drawing/2014/main" val="2912655515"/>
                  </a:ext>
                </a:extLst>
              </a:tr>
              <a:tr h="1038553">
                <a:tc>
                  <a:txBody>
                    <a:bodyPr/>
                    <a:lstStyle/>
                    <a:p>
                      <a:r>
                        <a:rPr lang="en-US" dirty="0"/>
                        <a:t>Typical Monthly Loan Payment </a:t>
                      </a:r>
                    </a:p>
                  </a:txBody>
                  <a:tcPr>
                    <a:solidFill>
                      <a:srgbClr val="FFFAEB"/>
                    </a:solidFill>
                  </a:tcPr>
                </a:tc>
                <a:tc>
                  <a:txBody>
                    <a:bodyPr/>
                    <a:lstStyle/>
                    <a:p>
                      <a:r>
                        <a:rPr lang="en-US" dirty="0"/>
                        <a:t>The median monthly loan payment for student borrowers who completed, based only on federal loan debt originated at the school awarding the credential, if it were repaid over 10 years at a 4.99% interest rate. </a:t>
                      </a:r>
                    </a:p>
                  </a:txBody>
                  <a:tcPr>
                    <a:solidFill>
                      <a:srgbClr val="FFFAEB"/>
                    </a:solidFill>
                  </a:tcPr>
                </a:tc>
                <a:extLst>
                  <a:ext uri="{0D108BD9-81ED-4DB2-BD59-A6C34878D82A}">
                    <a16:rowId xmlns:a16="http://schemas.microsoft.com/office/drawing/2014/main" val="191680052"/>
                  </a:ext>
                </a:extLst>
              </a:tr>
              <a:tr h="1038553">
                <a:tc>
                  <a:txBody>
                    <a:bodyPr/>
                    <a:lstStyle/>
                    <a:p>
                      <a:r>
                        <a:rPr lang="en-US" dirty="0"/>
                        <a:t>Repayment Rate </a:t>
                      </a:r>
                    </a:p>
                  </a:txBody>
                  <a:tcPr>
                    <a:solidFill>
                      <a:srgbClr val="FFFAEB"/>
                    </a:solidFill>
                  </a:tcPr>
                </a:tc>
                <a:tc>
                  <a:txBody>
                    <a:bodyPr/>
                    <a:lstStyle/>
                    <a:p>
                      <a:r>
                        <a:rPr lang="en-US" dirty="0"/>
                        <a:t>The share of borrowers that graduated with federal student loans in repayment that belong to each status category two years after entering repayment. </a:t>
                      </a:r>
                    </a:p>
                  </a:txBody>
                  <a:tcPr>
                    <a:solidFill>
                      <a:srgbClr val="FFFAEB"/>
                    </a:solidFill>
                  </a:tcPr>
                </a:tc>
                <a:extLst>
                  <a:ext uri="{0D108BD9-81ED-4DB2-BD59-A6C34878D82A}">
                    <a16:rowId xmlns:a16="http://schemas.microsoft.com/office/drawing/2014/main" val="2315770592"/>
                  </a:ext>
                </a:extLst>
              </a:tr>
            </a:tbl>
          </a:graphicData>
        </a:graphic>
      </p:graphicFrame>
      <p:sp>
        <p:nvSpPr>
          <p:cNvPr id="3" name="Slide Number Placeholder 2">
            <a:extLst>
              <a:ext uri="{FF2B5EF4-FFF2-40B4-BE49-F238E27FC236}">
                <a16:creationId xmlns:a16="http://schemas.microsoft.com/office/drawing/2014/main" id="{EB4BECEC-ACC9-DFBF-E2B1-B0F5965CDCBF}"/>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7</a:t>
            </a:fld>
            <a:endParaRPr lang="en-US">
              <a:solidFill>
                <a:sysClr val="windowText" lastClr="000000"/>
              </a:solidFill>
            </a:endParaRPr>
          </a:p>
        </p:txBody>
      </p:sp>
    </p:spTree>
    <p:extLst>
      <p:ext uri="{BB962C8B-B14F-4D97-AF65-F5344CB8AC3E}">
        <p14:creationId xmlns:p14="http://schemas.microsoft.com/office/powerpoint/2010/main" val="523459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511552"/>
            <a:ext cx="9872050" cy="1057253"/>
          </a:xfrm>
        </p:spPr>
        <p:txBody>
          <a:bodyPr/>
          <a:lstStyle/>
          <a:p>
            <a:r>
              <a:rPr lang="en-US" dirty="0"/>
              <a:t>Students Receiving Federal Loans</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5" y="1574544"/>
            <a:ext cx="10247877" cy="4121717"/>
          </a:xfrm>
        </p:spPr>
        <p:txBody>
          <a:bodyPr vert="horz" lIns="91440" tIns="45720" rIns="91440" bIns="45720" rtlCol="0" anchor="t">
            <a:normAutofit/>
          </a:bodyPr>
          <a:lstStyle/>
          <a:p>
            <a:pPr marL="0">
              <a:buNone/>
            </a:pPr>
            <a:r>
              <a:rPr lang="en-US" sz="2400" dirty="0">
                <a:latin typeface="Arial"/>
                <a:ea typeface="Calibri"/>
                <a:cs typeface="Calibri"/>
              </a:rPr>
              <a:t>The share of full-time, first-time undergraduate students who borrowed federal loans to help pay for college. </a:t>
            </a:r>
            <a:endParaRPr lang="en-US" sz="2400">
              <a:latin typeface="Arial"/>
              <a:ea typeface="Calibri"/>
              <a:cs typeface="Calibri"/>
            </a:endParaRPr>
          </a:p>
          <a:p>
            <a:pPr marL="0">
              <a:buNone/>
            </a:pPr>
            <a:endParaRPr lang="en-US" sz="2400" dirty="0">
              <a:latin typeface="Arial"/>
              <a:ea typeface="Calibri"/>
              <a:cs typeface="Calibri"/>
            </a:endParaRPr>
          </a:p>
          <a:p>
            <a:r>
              <a:rPr lang="en-US" sz="2400" dirty="0">
                <a:latin typeface="Arial"/>
                <a:ea typeface="Calibri"/>
                <a:cs typeface="Arial"/>
              </a:rPr>
              <a:t>Who is included in this data point? Who is excluded? </a:t>
            </a:r>
          </a:p>
          <a:p>
            <a:r>
              <a:rPr lang="en-US" sz="2400" dirty="0">
                <a:latin typeface="Arial"/>
                <a:ea typeface="Calibri"/>
                <a:cs typeface="Arial"/>
              </a:rPr>
              <a:t>What impact does this have on the data? </a:t>
            </a:r>
          </a:p>
          <a:p>
            <a:r>
              <a:rPr lang="en-US" sz="2400" dirty="0">
                <a:latin typeface="Arial"/>
                <a:ea typeface="Calibri"/>
                <a:cs typeface="Arial"/>
              </a:rPr>
              <a:t>What are the implications for borrowers from different backgrounds? </a:t>
            </a:r>
          </a:p>
          <a:p>
            <a:pPr marL="0">
              <a:buNone/>
            </a:pPr>
            <a:endParaRPr lang="en-US" dirty="0">
              <a:latin typeface="Arial"/>
              <a:ea typeface="Calibri"/>
              <a:cs typeface="Arial"/>
            </a:endParaRPr>
          </a:p>
        </p:txBody>
      </p:sp>
      <p:sp>
        <p:nvSpPr>
          <p:cNvPr id="3" name="Slide Number Placeholder 2">
            <a:extLst>
              <a:ext uri="{FF2B5EF4-FFF2-40B4-BE49-F238E27FC236}">
                <a16:creationId xmlns:a16="http://schemas.microsoft.com/office/drawing/2014/main" id="{A2D22298-D7DF-61DA-00FE-39806F9809C2}"/>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8</a:t>
            </a:fld>
            <a:endParaRPr lang="en-US">
              <a:solidFill>
                <a:sysClr val="windowText" lastClr="000000"/>
              </a:solidFill>
            </a:endParaRPr>
          </a:p>
        </p:txBody>
      </p:sp>
    </p:spTree>
    <p:extLst>
      <p:ext uri="{BB962C8B-B14F-4D97-AF65-F5344CB8AC3E}">
        <p14:creationId xmlns:p14="http://schemas.microsoft.com/office/powerpoint/2010/main" val="2574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511552"/>
            <a:ext cx="9872050" cy="1057253"/>
          </a:xfrm>
        </p:spPr>
        <p:txBody>
          <a:bodyPr>
            <a:normAutofit/>
          </a:bodyPr>
          <a:lstStyle/>
          <a:p>
            <a:r>
              <a:rPr lang="en-US" dirty="0"/>
              <a:t>Median Total Debt After Graduation </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6" y="1574542"/>
            <a:ext cx="9872050" cy="4771905"/>
          </a:xfrm>
        </p:spPr>
        <p:txBody>
          <a:bodyPr vert="horz" lIns="91440" tIns="45720" rIns="91440" bIns="45720" rtlCol="0" anchor="t">
            <a:normAutofit lnSpcReduction="10000"/>
          </a:bodyPr>
          <a:lstStyle/>
          <a:p>
            <a:pPr marL="0">
              <a:buNone/>
            </a:pPr>
            <a:r>
              <a:rPr lang="en-US" sz="2400" dirty="0">
                <a:latin typeface="Arial"/>
                <a:ea typeface="Calibri"/>
                <a:cs typeface="Calibri"/>
              </a:rPr>
              <a:t>The median cumulative federal debt of undergraduate borrowers who graduated. This figure includes only federal loans originated at the school awarding the credential; it excludes private student loans, Parent PLUS loans, and federal loans originated at previously attended schools. </a:t>
            </a:r>
          </a:p>
          <a:p>
            <a:pPr marL="0">
              <a:buNone/>
            </a:pPr>
            <a:endParaRPr lang="en-US" sz="1000" dirty="0">
              <a:latin typeface="Arial"/>
              <a:ea typeface="Calibri"/>
              <a:cs typeface="Calibri"/>
            </a:endParaRPr>
          </a:p>
          <a:p>
            <a:r>
              <a:rPr lang="en-US" sz="2400" dirty="0">
                <a:latin typeface="Arial"/>
                <a:ea typeface="Calibri"/>
                <a:cs typeface="Arial"/>
              </a:rPr>
              <a:t>Who is included in this data point? Who is excluded? </a:t>
            </a:r>
          </a:p>
          <a:p>
            <a:r>
              <a:rPr lang="en-US" sz="2400" dirty="0">
                <a:latin typeface="Arial"/>
                <a:ea typeface="Calibri"/>
                <a:cs typeface="Arial"/>
              </a:rPr>
              <a:t>What impact does this have on the data? </a:t>
            </a:r>
          </a:p>
          <a:p>
            <a:r>
              <a:rPr lang="en-US" sz="2400" dirty="0">
                <a:latin typeface="Arial"/>
                <a:ea typeface="Calibri"/>
                <a:cs typeface="Arial"/>
              </a:rPr>
              <a:t>How might this data influence students' decisions about where to pursue college?</a:t>
            </a:r>
          </a:p>
          <a:p>
            <a:r>
              <a:rPr lang="en-US" sz="2400" dirty="0">
                <a:latin typeface="Arial"/>
                <a:ea typeface="Calibri"/>
                <a:cs typeface="Arial"/>
              </a:rPr>
              <a:t>How might this data impact students' post-graduation plans, such as career choices or further education?</a:t>
            </a:r>
          </a:p>
          <a:p>
            <a:pPr marL="0">
              <a:buNone/>
            </a:pPr>
            <a:endParaRPr lang="en-US" dirty="0">
              <a:latin typeface="Arial"/>
              <a:ea typeface="Calibri"/>
              <a:cs typeface="Arial"/>
            </a:endParaRPr>
          </a:p>
        </p:txBody>
      </p:sp>
      <p:sp>
        <p:nvSpPr>
          <p:cNvPr id="3" name="Slide Number Placeholder 2">
            <a:extLst>
              <a:ext uri="{FF2B5EF4-FFF2-40B4-BE49-F238E27FC236}">
                <a16:creationId xmlns:a16="http://schemas.microsoft.com/office/drawing/2014/main" id="{C9812E7C-820C-2F4A-49DB-0271E833263A}"/>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9</a:t>
            </a:fld>
            <a:endParaRPr lang="en-US">
              <a:solidFill>
                <a:sysClr val="windowText" lastClr="000000"/>
              </a:solidFill>
            </a:endParaRPr>
          </a:p>
        </p:txBody>
      </p:sp>
    </p:spTree>
    <p:extLst>
      <p:ext uri="{BB962C8B-B14F-4D97-AF65-F5344CB8AC3E}">
        <p14:creationId xmlns:p14="http://schemas.microsoft.com/office/powerpoint/2010/main" val="156168739"/>
      </p:ext>
    </p:extLst>
  </p:cSld>
  <p:clrMapOvr>
    <a:masterClrMapping/>
  </p:clrMapOvr>
</p:sld>
</file>

<file path=ppt/theme/theme1.xml><?xml version="1.0" encoding="utf-8"?>
<a:theme xmlns:a="http://schemas.openxmlformats.org/drawingml/2006/main" name="Office Theme">
  <a:themeElements>
    <a:clrScheme name="College Scorecard">
      <a:dk1>
        <a:srgbClr val="000000"/>
      </a:dk1>
      <a:lt1>
        <a:srgbClr val="FFFFFF"/>
      </a:lt1>
      <a:dk2>
        <a:srgbClr val="0F264E"/>
      </a:dk2>
      <a:lt2>
        <a:srgbClr val="EFF1F5"/>
      </a:lt2>
      <a:accent1>
        <a:srgbClr val="0369A2"/>
      </a:accent1>
      <a:accent2>
        <a:srgbClr val="7AD88B"/>
      </a:accent2>
      <a:accent3>
        <a:srgbClr val="FEF9EA"/>
      </a:accent3>
      <a:accent4>
        <a:srgbClr val="FFC000"/>
      </a:accent4>
      <a:accent5>
        <a:srgbClr val="5B9BD5"/>
      </a:accent5>
      <a:accent6>
        <a:srgbClr val="047D4A"/>
      </a:accent6>
      <a:hlink>
        <a:srgbClr val="1269E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9F0E93537208468DD2F6ED19386321" ma:contentTypeVersion="17" ma:contentTypeDescription="Create a new document." ma:contentTypeScope="" ma:versionID="3f83ab26eefd52019531416474c7fd2e">
  <xsd:schema xmlns:xsd="http://www.w3.org/2001/XMLSchema" xmlns:xs="http://www.w3.org/2001/XMLSchema" xmlns:p="http://schemas.microsoft.com/office/2006/metadata/properties" xmlns:ns2="2bbd4f8d-2a65-4a5d-8f3e-fbba9d52cdf6" xmlns:ns3="78d48902-1308-491c-b0e8-47d7793e044a" targetNamespace="http://schemas.microsoft.com/office/2006/metadata/properties" ma:root="true" ma:fieldsID="9e06b8f9d74a8800ccb28f577d72ff5b" ns2:_="" ns3:_="">
    <xsd:import namespace="2bbd4f8d-2a65-4a5d-8f3e-fbba9d52cdf6"/>
    <xsd:import namespace="78d48902-1308-491c-b0e8-47d7793e044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d4f8d-2a65-4a5d-8f3e-fbba9d52c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d48902-1308-491c-b0e8-47d7793e04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6278662-2d00-4a71-a630-0fd80164f29d}" ma:internalName="TaxCatchAll" ma:showField="CatchAllData" ma:web="78d48902-1308-491c-b0e8-47d7793e0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bbd4f8d-2a65-4a5d-8f3e-fbba9d52cdf6">
      <Terms xmlns="http://schemas.microsoft.com/office/infopath/2007/PartnerControls"/>
    </lcf76f155ced4ddcb4097134ff3c332f>
    <TaxCatchAll xmlns="78d48902-1308-491c-b0e8-47d7793e044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08BA55-D86E-4639-8138-BEA542852C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d4f8d-2a65-4a5d-8f3e-fbba9d52cdf6"/>
    <ds:schemaRef ds:uri="78d48902-1308-491c-b0e8-47d7793e0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4CE737-BBFD-4A89-AB0F-74C17ABDAE20}">
  <ds:schemaRefs>
    <ds:schemaRef ds:uri="http://purl.org/dc/dcmitype/"/>
    <ds:schemaRef ds:uri="http://schemas.microsoft.com/office/2006/documentManagement/types"/>
    <ds:schemaRef ds:uri="http://schemas.microsoft.com/office/infopath/2007/PartnerControls"/>
    <ds:schemaRef ds:uri="http://purl.org/dc/elements/1.1/"/>
    <ds:schemaRef ds:uri="2bbd4f8d-2a65-4a5d-8f3e-fbba9d52cdf6"/>
    <ds:schemaRef ds:uri="78d48902-1308-491c-b0e8-47d7793e044a"/>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CB66F0D-9149-4AA4-BB6B-DCF24CEBDD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1529</Words>
  <Application>Microsoft Macintosh PowerPoint</Application>
  <PresentationFormat>Widescreen</PresentationFormat>
  <Paragraphs>159</Paragraphs>
  <Slides>22</Slides>
  <Notes>13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Courier New</vt:lpstr>
      <vt:lpstr>Symbol</vt:lpstr>
      <vt:lpstr>Office Theme</vt:lpstr>
      <vt:lpstr>Grasping Financial Commitments</vt:lpstr>
      <vt:lpstr>Learning Objectives</vt:lpstr>
      <vt:lpstr>Group Activator</vt:lpstr>
      <vt:lpstr>Grasping Financial Commitments</vt:lpstr>
      <vt:lpstr>Financial Aid Key Terms</vt:lpstr>
      <vt:lpstr>Let’s Explore </vt:lpstr>
      <vt:lpstr>Key Data Metrics</vt:lpstr>
      <vt:lpstr>Students Receiving Federal Loans</vt:lpstr>
      <vt:lpstr>Median Total Debt After Graduation </vt:lpstr>
      <vt:lpstr>Typical Monthly Loan Payment </vt:lpstr>
      <vt:lpstr>Repayment Rate</vt:lpstr>
      <vt:lpstr>Repayment Rate</vt:lpstr>
      <vt:lpstr>Financial Aid &amp; Debt </vt:lpstr>
      <vt:lpstr>Financial Aid &amp; Debt</vt:lpstr>
      <vt:lpstr>Federal Financial Resources</vt:lpstr>
      <vt:lpstr>Federal Financial Resources</vt:lpstr>
      <vt:lpstr>Federal Financial Resources</vt:lpstr>
      <vt:lpstr>Federal Financial Resources</vt:lpstr>
      <vt:lpstr>Federal Financial Resources</vt:lpstr>
      <vt:lpstr>Exploring Federal Aid</vt:lpstr>
      <vt:lpstr>Exploring Federal Aid</vt:lpstr>
      <vt:lpstr>Closing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4: Grasping Financial Commitments</dc:title>
  <dc:subject>College Scorecard</dc:subject>
  <dc:creator>U.S. Department of Education </dc:creator>
  <cp:keywords>College Scorecard</cp:keywords>
  <dc:description/>
  <cp:lastModifiedBy/>
  <cp:revision>70</cp:revision>
  <dcterms:created xsi:type="dcterms:W3CDTF">2023-12-18T20:46:49Z</dcterms:created>
  <dcterms:modified xsi:type="dcterms:W3CDTF">2024-07-22T23:31:21Z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0x010100E99F0E93537208468DD2F6ED19386321</vt:lpwstr>
  </property>
  <property fmtid="{D5CDD505-2E9C-101B-9397-08002B2CF9AE}" pid="3" name="MediaServiceImageTags">
    <vt:lpwstr/>
  </property>
</Properties>
</file>